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3"/>
  </p:notesMasterIdLst>
  <p:sldIdLst>
    <p:sldId id="503" r:id="rId2"/>
    <p:sldId id="303" r:id="rId3"/>
    <p:sldId id="501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439" r:id="rId12"/>
    <p:sldId id="441" r:id="rId13"/>
    <p:sldId id="443" r:id="rId14"/>
    <p:sldId id="445" r:id="rId15"/>
    <p:sldId id="447" r:id="rId16"/>
    <p:sldId id="449" r:id="rId17"/>
    <p:sldId id="451" r:id="rId18"/>
    <p:sldId id="453" r:id="rId19"/>
    <p:sldId id="455" r:id="rId20"/>
    <p:sldId id="457" r:id="rId21"/>
    <p:sldId id="459" r:id="rId22"/>
    <p:sldId id="461" r:id="rId23"/>
    <p:sldId id="463" r:id="rId24"/>
    <p:sldId id="465" r:id="rId25"/>
    <p:sldId id="467" r:id="rId26"/>
    <p:sldId id="469" r:id="rId27"/>
    <p:sldId id="471" r:id="rId28"/>
    <p:sldId id="480" r:id="rId29"/>
    <p:sldId id="473" r:id="rId30"/>
    <p:sldId id="475" r:id="rId31"/>
    <p:sldId id="477" r:id="rId32"/>
    <p:sldId id="481" r:id="rId33"/>
    <p:sldId id="483" r:id="rId34"/>
    <p:sldId id="485" r:id="rId35"/>
    <p:sldId id="487" r:id="rId36"/>
    <p:sldId id="489" r:id="rId37"/>
    <p:sldId id="491" r:id="rId38"/>
    <p:sldId id="493" r:id="rId39"/>
    <p:sldId id="495" r:id="rId40"/>
    <p:sldId id="497" r:id="rId41"/>
    <p:sldId id="502" r:id="rId42"/>
  </p:sldIdLst>
  <p:sldSz cx="9144000" cy="6858000" type="screen4x3"/>
  <p:notesSz cx="6858000" cy="9144000"/>
  <p:defaultTextStyle>
    <a:defPPr>
      <a:defRPr lang="e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CC99FF"/>
    <a:srgbClr val="FF0000"/>
    <a:srgbClr val="FF33CC"/>
    <a:srgbClr val="00FF00"/>
    <a:srgbClr val="E8FCF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3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noProof="0" smtClean="0"/>
              <a:t>Click to edit Master text styles</a:t>
            </a:r>
          </a:p>
          <a:p>
            <a:pPr lvl="1"/>
            <a:r>
              <a:rPr lang="sr-Latn-CS" noProof="0" smtClean="0"/>
              <a:t>Second level</a:t>
            </a:r>
          </a:p>
          <a:p>
            <a:pPr lvl="2"/>
            <a:r>
              <a:rPr lang="sr-Latn-CS" noProof="0" smtClean="0"/>
              <a:t>Third level</a:t>
            </a:r>
          </a:p>
          <a:p>
            <a:pPr lvl="3"/>
            <a:r>
              <a:rPr lang="sr-Latn-CS" noProof="0" smtClean="0"/>
              <a:t>Fourth level</a:t>
            </a:r>
          </a:p>
          <a:p>
            <a:pPr lvl="4"/>
            <a:r>
              <a:rPr lang="sr-Latn-CS" noProof="0" smtClean="0"/>
              <a:t>Fifth level</a:t>
            </a:r>
          </a:p>
        </p:txBody>
      </p:sp>
      <p:sp>
        <p:nvSpPr>
          <p:cNvPr id="193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93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3F0FD0A-9BA8-4D0A-B66F-BCDE1A9D5A68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056117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sr-Latn-R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r-Latn-RS"/>
            </a:p>
          </p:txBody>
        </p:sp>
      </p:grpSp>
      <p:sp>
        <p:nvSpPr>
          <p:cNvPr id="820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736ABF-CAA2-4CD1-8DB1-00E9C5261BE9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281675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4783D-3126-4AFB-9222-E87196DA679B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06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8EAFB-FBB2-43E7-8CF4-9DE254AADC14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58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23D92-DFD0-42BF-A5C6-6BE95E5A9FE7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9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4D2BF-C09B-4279-A280-E4210F8F986F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33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B70A5-4D12-44D9-A41B-966EA38757F7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61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92DCC-B419-4F71-B334-6287C2133F03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2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A5B8E-1B1F-4C54-A10A-12ADEC3C1A60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190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01841-3811-4B73-BFD7-168C1718F5F0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04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FC9A8-92D7-41A7-9639-B433181DA295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15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5B39E-3070-471B-9672-D95084BA0296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38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F09D5-B524-4005-B1FE-819C231B2DFE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26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159F31A-8D26-4A8A-A222-07F661468EBD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17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17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17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sr-Latn-RS"/>
              </a:p>
            </p:txBody>
          </p:sp>
          <p:sp>
            <p:nvSpPr>
              <p:cNvPr id="717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17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r-Latn-RS"/>
            </a:p>
          </p:txBody>
        </p:sp>
      </p:grpSp>
      <p:sp>
        <p:nvSpPr>
          <p:cNvPr id="718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8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14313" y="214313"/>
            <a:ext cx="8786812" cy="1143000"/>
          </a:xfrm>
        </p:spPr>
        <p:txBody>
          <a:bodyPr/>
          <a:lstStyle/>
          <a:p>
            <a:r>
              <a:rPr lang="sr-Latn-RS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UNIVERSITY IN KRAGUJEVAC</a:t>
            </a:r>
            <a:br>
              <a:rPr lang="sr-Latn-RS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FACULTY OF MEDICAL SCIENCES </a:t>
            </a:r>
            <a:br>
              <a:rPr lang="sr-Latn-RS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INTEGRATED ACADEMIC MEDICAL STUDIES</a:t>
            </a:r>
            <a:r>
              <a:rPr lang="en" altLang="sr-Latn-R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sr-Latn-R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CS" altLang="sr-Latn-R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altLang="sr-Latn-R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Internal medicine</a:t>
            </a:r>
            <a:endParaRPr lang="sr-Latn-CS" altLang="sr-Latn-RS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endParaRPr lang="sr-Cyrl-CS" altLang="sr-Latn-RS" dirty="0" smtClean="0"/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sr-Latn-RS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LUNG </a:t>
            </a:r>
            <a:r>
              <a:rPr lang="en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TUMORS</a:t>
            </a: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en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INVASIVE DIAGNOSTIC PROCEDURES IN PULMONOLOGY</a:t>
            </a:r>
            <a:endParaRPr lang="sr-Latn-RS" altLang="sr-Latn-RS" sz="28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sr-Latn-RS" altLang="sr-Latn-R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sr-Latn-RS" altLang="sr-Latn-RS" sz="28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endParaRPr lang="en" altLang="sr-Latn-RS" sz="28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endParaRPr lang="sr-Cyrl-CS" altLang="sr-Latn-RS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sr-Latn-RS" altLang="sr-Latn-RS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Prof. Marina Petrović</a:t>
            </a: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sr-Latn-RS" altLang="sr-Latn-RS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Assist. </a:t>
            </a:r>
            <a:r>
              <a:rPr lang="en" altLang="sr-Latn-RS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Prof. </a:t>
            </a:r>
            <a:r>
              <a:rPr lang="sr-Latn-RS" altLang="sr-Latn-RS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Vojislav Ćupurdija</a:t>
            </a:r>
            <a:endParaRPr lang="sr-Latn-CS" altLang="sr-Latn-RS" sz="2400" b="1" i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50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SECONDARY TUMORS</a:t>
            </a: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 OF THE</a:t>
            </a: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 PLEURA</a:t>
            </a:r>
            <a:r>
              <a:rPr lang="en" dirty="0" smtClean="0">
                <a:latin typeface="Arial" charset="0"/>
              </a:rPr>
              <a:t> </a:t>
            </a:r>
            <a:endParaRPr lang="en-US" dirty="0" smtClean="0">
              <a:latin typeface="Arial" charset="0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571625"/>
            <a:ext cx="8229600" cy="4525963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carcinosis </a:t>
            </a:r>
            <a:r>
              <a:rPr lang="sr-Latn-RS" sz="2400" b="1" dirty="0" smtClean="0">
                <a:latin typeface="Times New Roman" pitchFamily="18" charset="0"/>
              </a:rPr>
              <a:t>of the </a:t>
            </a:r>
            <a:r>
              <a:rPr lang="en" sz="2400" b="1" dirty="0" smtClean="0">
                <a:latin typeface="Times New Roman" pitchFamily="18" charset="0"/>
              </a:rPr>
              <a:t>pleura</a:t>
            </a:r>
            <a:r>
              <a:rPr lang="en" sz="2400" dirty="0" smtClean="0">
                <a:latin typeface="Times New Roman" pitchFamily="18" charset="0"/>
              </a:rPr>
              <a:t> - 10 times more often </a:t>
            </a:r>
            <a:r>
              <a:rPr lang="sr-Latn-RS" sz="2400" dirty="0" smtClean="0">
                <a:latin typeface="Times New Roman" pitchFamily="18" charset="0"/>
              </a:rPr>
              <a:t>than</a:t>
            </a:r>
            <a:r>
              <a:rPr lang="en" sz="2400" dirty="0" smtClean="0">
                <a:latin typeface="Times New Roman" pitchFamily="18" charset="0"/>
              </a:rPr>
              <a:t> the primary tumors</a:t>
            </a: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400" b="1" dirty="0">
                <a:latin typeface="Times New Roman" pitchFamily="18" charset="0"/>
              </a:rPr>
              <a:t>m</a:t>
            </a:r>
            <a:r>
              <a:rPr lang="sr-Latn-RS" sz="2400" b="1" dirty="0" smtClean="0">
                <a:latin typeface="Times New Roman" pitchFamily="18" charset="0"/>
              </a:rPr>
              <a:t>ost </a:t>
            </a:r>
            <a:r>
              <a:rPr lang="en" sz="2400" b="1" dirty="0" smtClean="0">
                <a:latin typeface="Times New Roman" pitchFamily="18" charset="0"/>
              </a:rPr>
              <a:t>usual metastases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</a:rPr>
              <a:t>-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</a:rPr>
              <a:t>lung </a:t>
            </a:r>
            <a:r>
              <a:rPr lang="en" sz="2400" dirty="0" smtClean="0">
                <a:latin typeface="Times New Roman" pitchFamily="18" charset="0"/>
              </a:rPr>
              <a:t>cancer</a:t>
            </a:r>
            <a:r>
              <a:rPr lang="sr-Latn-RS" sz="2400" dirty="0" smtClean="0">
                <a:latin typeface="Times New Roman" pitchFamily="18" charset="0"/>
              </a:rPr>
              <a:t>,</a:t>
            </a:r>
            <a:r>
              <a:rPr lang="en" sz="2400" dirty="0" smtClean="0">
                <a:latin typeface="Times New Roman" pitchFamily="18" charset="0"/>
              </a:rPr>
              <a:t> breast</a:t>
            </a:r>
            <a:r>
              <a:rPr lang="sr-Latn-RS" sz="2400" dirty="0" smtClean="0">
                <a:latin typeface="Times New Roman" pitchFamily="18" charset="0"/>
              </a:rPr>
              <a:t> cancer</a:t>
            </a:r>
            <a:r>
              <a:rPr lang="en" sz="2400" dirty="0" smtClean="0">
                <a:latin typeface="Times New Roman" pitchFamily="18" charset="0"/>
              </a:rPr>
              <a:t>, various adeno - ca</a:t>
            </a:r>
            <a:r>
              <a:rPr lang="sr-Latn-RS" sz="2400" dirty="0" smtClean="0">
                <a:latin typeface="Times New Roman" pitchFamily="18" charset="0"/>
              </a:rPr>
              <a:t>rcinoma</a:t>
            </a:r>
            <a:r>
              <a:rPr lang="en" sz="2400" dirty="0" smtClean="0">
                <a:latin typeface="Times New Roman" pitchFamily="18" charset="0"/>
              </a:rPr>
              <a:t>, cancer</a:t>
            </a:r>
            <a:r>
              <a:rPr lang="sr-Latn-RS" sz="2400" dirty="0" smtClean="0">
                <a:latin typeface="Times New Roman" pitchFamily="18" charset="0"/>
              </a:rPr>
              <a:t> of the</a:t>
            </a:r>
            <a:r>
              <a:rPr lang="en" sz="2400" dirty="0" smtClean="0">
                <a:latin typeface="Times New Roman" pitchFamily="18" charset="0"/>
              </a:rPr>
              <a:t> stomach, pancreas, intestines, uterus, ovaries</a:t>
            </a:r>
            <a:r>
              <a:rPr lang="sr-Latn-RS" sz="2400" dirty="0" smtClean="0">
                <a:latin typeface="Times New Roman" pitchFamily="18" charset="0"/>
              </a:rPr>
              <a:t>..</a:t>
            </a:r>
            <a:r>
              <a:rPr lang="en" sz="2400" dirty="0" smtClean="0">
                <a:latin typeface="Times New Roman" pitchFamily="18" charset="0"/>
              </a:rPr>
              <a:t>.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treatment -</a:t>
            </a:r>
            <a:r>
              <a:rPr lang="en" sz="2400" dirty="0" smtClean="0">
                <a:latin typeface="Times New Roman" pitchFamily="18" charset="0"/>
              </a:rPr>
              <a:t> palliative</a:t>
            </a: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pleurodesis </a:t>
            </a:r>
            <a:r>
              <a:rPr lang="en" sz="2400" dirty="0" smtClean="0">
                <a:latin typeface="Times New Roman" pitchFamily="18" charset="0"/>
              </a:rPr>
              <a:t>- intracavitary application </a:t>
            </a:r>
            <a:r>
              <a:rPr lang="sr-Latn-RS" sz="2400" dirty="0" smtClean="0">
                <a:latin typeface="Times New Roman" pitchFamily="18" charset="0"/>
              </a:rPr>
              <a:t>of </a:t>
            </a:r>
            <a:r>
              <a:rPr lang="en" sz="2400" dirty="0" smtClean="0">
                <a:latin typeface="Times New Roman" pitchFamily="18" charset="0"/>
              </a:rPr>
              <a:t>cytostatics, talc, tetracycline </a:t>
            </a:r>
            <a:r>
              <a:rPr lang="sr-Latn-RS" sz="2400" dirty="0" smtClean="0">
                <a:latin typeface="Times New Roman" pitchFamily="18" charset="0"/>
              </a:rPr>
              <a:t>etc</a:t>
            </a:r>
            <a:endParaRPr lang="en-US" sz="24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endParaRPr lang="sr-Cyrl-CS" altLang="sr-Latn-RS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</a:pPr>
            <a:endParaRPr lang="sr-Cyrl-CS" altLang="sr-Latn-RS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</a:pPr>
            <a:r>
              <a:rPr lang="en" altLang="sr-Latn-R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Invasive diagnostic procedures in pulmonology</a:t>
            </a:r>
            <a:endParaRPr lang="sr-Latn-CS" altLang="sr-Latn-RS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96264" y="332656"/>
            <a:ext cx="7872412" cy="1060450"/>
          </a:xfrm>
        </p:spPr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solidFill>
                  <a:srgbClr val="FFC000"/>
                </a:solidFill>
                <a:latin typeface="Times New Roman" pitchFamily="18" charset="0"/>
              </a:rPr>
              <a:t> </a:t>
            </a:r>
            <a:r>
              <a:rPr lang="sr-Latn-RS" sz="4000" dirty="0" smtClean="0">
                <a:solidFill>
                  <a:srgbClr val="FFC000"/>
                </a:solidFill>
                <a:latin typeface="Times New Roman" pitchFamily="18" charset="0"/>
              </a:rPr>
              <a:t>I</a:t>
            </a:r>
            <a:r>
              <a:rPr lang="en" sz="4000" dirty="0" smtClean="0">
                <a:solidFill>
                  <a:srgbClr val="FFC000"/>
                </a:solidFill>
                <a:latin typeface="Times New Roman" pitchFamily="18" charset="0"/>
              </a:rPr>
              <a:t>nvasive method</a:t>
            </a:r>
            <a:r>
              <a:rPr lang="sr-Latn-RS" sz="4000" dirty="0" smtClean="0">
                <a:solidFill>
                  <a:srgbClr val="FFC000"/>
                </a:solidFill>
                <a:latin typeface="Times New Roman" pitchFamily="18" charset="0"/>
              </a:rPr>
              <a:t>s in pulmonology</a:t>
            </a:r>
            <a:endParaRPr lang="hr-HR" sz="4000" dirty="0" smtClean="0">
              <a:solidFill>
                <a:srgbClr val="FFC000"/>
              </a:solidFill>
              <a:latin typeface="Times New Roman" pitchFamily="18" charset="0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7639" y="2060848"/>
            <a:ext cx="8301037" cy="4929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BRONCHOSCOPY</a:t>
            </a:r>
          </a:p>
          <a:p>
            <a:pPr eaLnBrk="1" hangingPunct="1">
              <a:lnSpc>
                <a:spcPct val="8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PERCUTANEOUS 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NEEDLE 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BIOPSY</a:t>
            </a:r>
            <a:endParaRPr lang="sr-Latn-RS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PLEUROSCOPY 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AND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 THORACOSCOPY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MEDIASTINOSCOPY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PLEURAL PUNCTURE – THORACENT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E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SIS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PRESCALING BIOPSY 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AND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 BIOPSY 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OF 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LGL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. ON THE NECK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SURGICAL 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LUNG 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BIOPSY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EXPLORATIVE THORACOTOMY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VIDEO-ASSISTED THORACOSCOPY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74663"/>
            <a:ext cx="8229600" cy="754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" altLang="sr-Latn-RS" b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BRONCHOSCOPY</a:t>
            </a:r>
            <a:r>
              <a:rPr lang="sr-Latn-CS" altLang="sr-Latn-RS" sz="4000" b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/>
            </a:r>
            <a:br>
              <a:rPr lang="sr-Latn-CS" altLang="sr-Latn-RS" sz="4000" b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</a:br>
            <a:endParaRPr lang="en-US" altLang="sr-Latn-RS" sz="4000" b="0" smtClean="0">
              <a:solidFill>
                <a:schemeClr val="hlink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837" y="1484784"/>
            <a:ext cx="8950325" cy="3384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sr-Latn-RS" b="1" dirty="0" smtClean="0">
                <a:effectLst/>
                <a:latin typeface="Times New Roman" panose="02020603050405020304" pitchFamily="18" charset="0"/>
              </a:rPr>
              <a:t>    Bronchoscopy is endoscopic method for :</a:t>
            </a:r>
            <a:endParaRPr lang="sr-Latn-RS" altLang="sr-Latn-RS" b="1" dirty="0" smtClean="0">
              <a:effectLst/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" altLang="sr-Latn-RS" b="1" dirty="0" smtClean="0">
              <a:effectLst/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direct exploration </a:t>
            </a:r>
            <a:r>
              <a:rPr lang="sr-Latn-RS" altLang="sr-Latn-RS" sz="2400" b="1" dirty="0" smtClean="0">
                <a:effectLst/>
                <a:latin typeface="Times New Roman" panose="02020603050405020304" pitchFamily="18" charset="0"/>
              </a:rPr>
              <a:t>of</a:t>
            </a: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 tracheobronchial tree</a:t>
            </a:r>
            <a:endParaRPr lang="en-US" altLang="sr-Latn-RS" sz="2400" b="1" dirty="0" smtClean="0">
              <a:effectLst/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b="1" dirty="0" smtClean="0">
              <a:effectLst/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indispensable </a:t>
            </a:r>
            <a:r>
              <a:rPr lang="sr-Latn-RS" altLang="sr-Latn-RS" sz="2400" b="1" dirty="0" smtClean="0">
                <a:effectLst/>
                <a:latin typeface="Times New Roman" panose="02020603050405020304" pitchFamily="18" charset="0"/>
              </a:rPr>
              <a:t>method</a:t>
            </a: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sr-Latn-RS" altLang="sr-Latn-RS" sz="2400" b="1" dirty="0" smtClean="0">
                <a:effectLst/>
                <a:latin typeface="Times New Roman" panose="02020603050405020304" pitchFamily="18" charset="0"/>
              </a:rPr>
              <a:t>for</a:t>
            </a: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 verification</a:t>
            </a:r>
            <a:r>
              <a:rPr lang="sr-Latn-RS" altLang="sr-Latn-RS" sz="2400" b="1" dirty="0" smtClean="0">
                <a:effectLst/>
                <a:latin typeface="Times New Roman" panose="02020603050405020304" pitchFamily="18" charset="0"/>
              </a:rPr>
              <a:t> of</a:t>
            </a: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 existence, localization, histological type and operability </a:t>
            </a:r>
            <a:r>
              <a:rPr lang="sr-Latn-RS" altLang="sr-Latn-RS" sz="2400" b="1" dirty="0" smtClean="0">
                <a:effectLst/>
                <a:latin typeface="Times New Roman" panose="02020603050405020304" pitchFamily="18" charset="0"/>
              </a:rPr>
              <a:t>of brochial </a:t>
            </a: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carcinoma</a:t>
            </a:r>
            <a:endParaRPr lang="sr-Latn-CS" altLang="sr-Latn-RS" sz="2400" dirty="0" smtClean="0">
              <a:effectLst/>
            </a:endParaRPr>
          </a:p>
        </p:txBody>
      </p:sp>
      <p:pic>
        <p:nvPicPr>
          <p:cNvPr id="84996" name="Picture 4" descr="images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652963"/>
            <a:ext cx="2592388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7" name="Picture 5" descr="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652963"/>
            <a:ext cx="2519363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8" name="Picture 6" descr="images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652963"/>
            <a:ext cx="185261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507412" cy="1384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r"/>
            <a:r>
              <a:rPr lang="en" altLang="sr-Latn-RS" b="0" smtClean="0">
                <a:effectLst/>
              </a:rPr>
              <a:t> </a:t>
            </a:r>
            <a:r>
              <a:rPr lang="en" altLang="sr-Latn-RS" b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BRONCHOSCOPY</a:t>
            </a:r>
            <a:endParaRPr lang="en-US" altLang="sr-Latn-RS" b="0" smtClean="0">
              <a:solidFill>
                <a:schemeClr val="hlink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86019" name="Picture 3" descr="VideoEndoskop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3513"/>
            <a:ext cx="3281363" cy="662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0" name="Picture 4" descr="fuj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492375"/>
            <a:ext cx="3517900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2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Bronchoscopy </a:t>
            </a:r>
            <a:r>
              <a:rPr lang="en-US" altLang="sr-Latn-RS" sz="32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sr-Latn-RS" sz="32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altLang="sr-Latn-RS" sz="32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  <a:r>
              <a:rPr lang="en" altLang="sr-Latn-RS" sz="32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and the way </a:t>
            </a:r>
            <a:r>
              <a:rPr lang="sr-Latn-RS" altLang="sr-Latn-RS" sz="32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" altLang="sr-Latn-RS" sz="32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lang="hr-HR" altLang="sr-Latn-RS" sz="32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altLang="sr-Latn-RS" sz="32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altLang="sr-Latn-RS" sz="3200" i="1" dirty="0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643063"/>
            <a:ext cx="8472487" cy="4483100"/>
          </a:xfrm>
        </p:spPr>
        <p:txBody>
          <a:bodyPr/>
          <a:lstStyle/>
          <a:p>
            <a:pPr eaLnBrk="1" hangingPunct="1">
              <a:defRPr/>
            </a:pPr>
            <a:endParaRPr lang="hr-HR" b="1" dirty="0" smtClean="0"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en" sz="2400" b="1" dirty="0" smtClean="0">
                <a:effectLst/>
                <a:latin typeface="Times New Roman" pitchFamily="18" charset="0"/>
              </a:rPr>
              <a:t>FLEXIBLE FIBER OPTIC BRONCHOSCOPY</a:t>
            </a:r>
            <a:r>
              <a:rPr lang="en" sz="2400" b="1" dirty="0" smtClean="0">
                <a:solidFill>
                  <a:srgbClr val="F0E500"/>
                </a:solidFill>
                <a:effectLst/>
                <a:latin typeface="Times New Roman" pitchFamily="18" charset="0"/>
              </a:rPr>
              <a:t> </a:t>
            </a:r>
            <a:endParaRPr lang="en-US" sz="2400" b="1" dirty="0" smtClean="0">
              <a:solidFill>
                <a:srgbClr val="F0E500"/>
              </a:solidFill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rgbClr val="F0E500"/>
                </a:solidFill>
                <a:effectLst/>
                <a:latin typeface="Times New Roman" pitchFamily="18" charset="0"/>
              </a:rPr>
              <a:t>(local anesthesia)</a:t>
            </a:r>
            <a:endParaRPr lang="hr-HR" sz="2400" b="1" dirty="0" smtClean="0">
              <a:solidFill>
                <a:srgbClr val="F0E500"/>
              </a:solidFill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hr-HR" sz="2400" b="1" dirty="0" smtClean="0">
              <a:solidFill>
                <a:srgbClr val="F0E500"/>
              </a:solidFill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en" sz="2400" b="1" dirty="0" smtClean="0">
                <a:latin typeface="Times New Roman" pitchFamily="18" charset="0"/>
              </a:rPr>
              <a:t>RIGID BRONCHOSCOPY</a:t>
            </a:r>
            <a:r>
              <a:rPr lang="en" sz="2400" b="1" dirty="0" smtClean="0">
                <a:solidFill>
                  <a:srgbClr val="F0E500"/>
                </a:solidFill>
                <a:latin typeface="Times New Roman" pitchFamily="18" charset="0"/>
              </a:rPr>
              <a:t> </a:t>
            </a:r>
            <a:endParaRPr lang="en-US" sz="2400" b="1" dirty="0" smtClean="0">
              <a:solidFill>
                <a:srgbClr val="F0E500"/>
              </a:solidFill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rgbClr val="F0E500"/>
                </a:solidFill>
                <a:latin typeface="Times New Roman" pitchFamily="18" charset="0"/>
              </a:rPr>
              <a:t>(general anesthesia)</a:t>
            </a:r>
            <a:endParaRPr lang="hr-HR" sz="2400" b="1" dirty="0" smtClean="0">
              <a:solidFill>
                <a:srgbClr val="F0E500"/>
              </a:solidFill>
              <a:latin typeface="Times New Roman" pitchFamily="18" charset="0"/>
            </a:endParaRPr>
          </a:p>
        </p:txBody>
      </p:sp>
      <p:pic>
        <p:nvPicPr>
          <p:cNvPr id="1026" name="Picture 2" descr="Flexible bronchoscope. | Download Scientific Diagra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039" y="2708920"/>
            <a:ext cx="253192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EXAS bronchoscope - Richard Wol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200" y="4869160"/>
            <a:ext cx="3290711" cy="18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" altLang="sr-Latn-RS" sz="36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BRONCHOSCOPY</a:t>
            </a:r>
            <a:r>
              <a:rPr lang="sr-Latn-CS" altLang="sr-Latn-RS" sz="36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/>
            </a:r>
            <a:br>
              <a:rPr lang="sr-Latn-CS" altLang="sr-Latn-RS" sz="36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</a:br>
            <a:endParaRPr lang="en-US" altLang="sr-Latn-RS" sz="3600" smtClean="0">
              <a:solidFill>
                <a:schemeClr val="hlink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428750"/>
            <a:ext cx="86868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sr-Latn-RS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central</a:t>
            </a:r>
            <a:r>
              <a:rPr lang="sr-Latn-RS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localized tumor – </a:t>
            </a:r>
            <a:r>
              <a:rPr lang="sr-Latn-RS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accurate </a:t>
            </a:r>
            <a:r>
              <a:rPr lang="en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diagnosis in </a:t>
            </a:r>
            <a:r>
              <a:rPr lang="en" altLang="sr-Latn-RS" sz="2400" b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68-98%</a:t>
            </a:r>
          </a:p>
          <a:p>
            <a:pPr>
              <a:buFont typeface="Wingdings" panose="05000000000000000000" pitchFamily="2" charset="2"/>
              <a:buNone/>
            </a:pPr>
            <a:endParaRPr lang="en-US" altLang="sr-Latn-RS" b="1" dirty="0" smtClean="0">
              <a:solidFill>
                <a:schemeClr val="hlink"/>
              </a:solidFill>
              <a:effectLst/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sr-Latn-RS" altLang="sr-Latn-RS" sz="2800" b="1" dirty="0" smtClean="0">
                <a:effectLst/>
                <a:latin typeface="Times New Roman" panose="02020603050405020304" pitchFamily="18" charset="0"/>
              </a:rPr>
              <a:t>In </a:t>
            </a:r>
            <a:r>
              <a:rPr lang="en" altLang="sr-Latn-RS" sz="2800" b="1" dirty="0" smtClean="0">
                <a:effectLst/>
                <a:latin typeface="Times New Roman" panose="02020603050405020304" pitchFamily="18" charset="0"/>
              </a:rPr>
              <a:t>peripherally localized tumor </a:t>
            </a:r>
          </a:p>
          <a:p>
            <a:pPr>
              <a:buFontTx/>
              <a:buChar char="-"/>
            </a:pPr>
            <a:r>
              <a:rPr lang="en" altLang="sr-Latn-RS" sz="24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20-40%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 lesions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up to 2 cm and</a:t>
            </a:r>
            <a:endParaRPr lang="sr-Latn-RS" altLang="sr-Latn-RS" sz="2400" dirty="0" smtClean="0">
              <a:effectLst/>
              <a:latin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" altLang="sr-Latn-RS" sz="24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60-80%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 lesions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over 2 cm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endParaRPr lang="en-US" altLang="sr-Latn-RS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214313"/>
            <a:ext cx="8258175" cy="1203325"/>
          </a:xfrm>
        </p:spPr>
        <p:txBody>
          <a:bodyPr/>
          <a:lstStyle/>
          <a:p>
            <a:pPr algn="l" eaLnBrk="1" hangingPunct="1"/>
            <a:r>
              <a:rPr lang="en" altLang="sr-Latn-RS" sz="32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Bronchoscopy - </a:t>
            </a:r>
            <a:r>
              <a:rPr lang="en" altLang="sr-Latn-RS" sz="3200" i="1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indications</a:t>
            </a:r>
            <a:r>
              <a:rPr lang="hr-HR" altLang="sr-Latn-RS" sz="3200" i="1" u="sng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altLang="sr-Latn-RS" sz="3200" i="1" u="sng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altLang="sr-Latn-RS" sz="3200" i="1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428750"/>
            <a:ext cx="4210050" cy="4697413"/>
          </a:xfrm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r>
              <a:rPr lang="sr-Latn-RS" b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Diagnostic</a:t>
            </a:r>
            <a:endParaRPr lang="hr-HR" b="1" dirty="0" smtClean="0">
              <a:solidFill>
                <a:srgbClr val="FFC000"/>
              </a:solidFill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extended </a:t>
            </a:r>
            <a:r>
              <a:rPr lang="sr-Latn-RS" sz="2000" dirty="0" smtClean="0">
                <a:effectLst/>
                <a:latin typeface="Times New Roman" pitchFamily="18" charset="0"/>
              </a:rPr>
              <a:t>cough </a:t>
            </a:r>
            <a:r>
              <a:rPr lang="en" sz="2000" dirty="0" smtClean="0">
                <a:effectLst/>
                <a:latin typeface="Times New Roman" pitchFamily="18" charset="0"/>
              </a:rPr>
              <a:t>or changed cough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changed </a:t>
            </a:r>
            <a:r>
              <a:rPr lang="sr-Latn-RS" sz="2000" dirty="0" smtClean="0">
                <a:effectLst/>
                <a:latin typeface="Times New Roman" pitchFamily="18" charset="0"/>
              </a:rPr>
              <a:t>in </a:t>
            </a:r>
            <a:r>
              <a:rPr lang="en" sz="2000" dirty="0" smtClean="0">
                <a:effectLst/>
                <a:latin typeface="Times New Roman" pitchFamily="18" charset="0"/>
              </a:rPr>
              <a:t>R</a:t>
            </a:r>
            <a:r>
              <a:rPr lang="sr-Latn-RS" sz="2000" dirty="0" smtClean="0">
                <a:effectLst/>
                <a:latin typeface="Times New Roman" pitchFamily="18" charset="0"/>
              </a:rPr>
              <a:t>TG</a:t>
            </a:r>
            <a:r>
              <a:rPr lang="en" sz="2000" dirty="0" smtClean="0">
                <a:effectLst/>
                <a:latin typeface="Times New Roman" pitchFamily="18" charset="0"/>
              </a:rPr>
              <a:t> finding - </a:t>
            </a:r>
            <a:r>
              <a:rPr lang="sr-Latn-RS" sz="2000" dirty="0" smtClean="0">
                <a:effectLst/>
                <a:latin typeface="Times New Roman" pitchFamily="18" charset="0"/>
              </a:rPr>
              <a:t>suspicion</a:t>
            </a:r>
            <a:r>
              <a:rPr lang="en" sz="2000" dirty="0" smtClean="0">
                <a:effectLst/>
                <a:latin typeface="Times New Roman" pitchFamily="18" charset="0"/>
              </a:rPr>
              <a:t> on Ca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hemoptysis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Latn-RS" sz="2000" dirty="0" smtClean="0">
                <a:effectLst/>
                <a:latin typeface="Times New Roman" pitchFamily="18" charset="0"/>
              </a:rPr>
              <a:t>whee</a:t>
            </a:r>
            <a:r>
              <a:rPr lang="en" sz="2000" dirty="0" smtClean="0">
                <a:effectLst/>
                <a:latin typeface="Times New Roman" pitchFamily="18" charset="0"/>
              </a:rPr>
              <a:t>zing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untreated pneumonia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malignant cytological finding in </a:t>
            </a:r>
            <a:r>
              <a:rPr lang="sr-Latn-RS" sz="2000" dirty="0" smtClean="0">
                <a:effectLst/>
                <a:latin typeface="Times New Roman" pitchFamily="18" charset="0"/>
              </a:rPr>
              <a:t>the </a:t>
            </a:r>
            <a:r>
              <a:rPr lang="en" sz="2000" dirty="0" smtClean="0">
                <a:effectLst/>
                <a:latin typeface="Times New Roman" pitchFamily="18" charset="0"/>
              </a:rPr>
              <a:t>sputum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diffuse pulmonary lesions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bacteriological sample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BAL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obstruction </a:t>
            </a:r>
            <a:r>
              <a:rPr lang="sr-Latn-RS" sz="2000" dirty="0" smtClean="0">
                <a:effectLst/>
                <a:latin typeface="Times New Roman" pitchFamily="18" charset="0"/>
              </a:rPr>
              <a:t>by a </a:t>
            </a:r>
            <a:r>
              <a:rPr lang="en" sz="2000" dirty="0" smtClean="0">
                <a:effectLst/>
                <a:latin typeface="Times New Roman" pitchFamily="18" charset="0"/>
              </a:rPr>
              <a:t>foreign </a:t>
            </a:r>
            <a:r>
              <a:rPr lang="sr-Latn-RS" sz="2000" dirty="0" smtClean="0">
                <a:effectLst/>
                <a:latin typeface="Times New Roman" pitchFamily="18" charset="0"/>
              </a:rPr>
              <a:t>object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cancer </a:t>
            </a:r>
            <a:r>
              <a:rPr lang="sr-Latn-RS" sz="2000" dirty="0" smtClean="0">
                <a:effectLst/>
                <a:latin typeface="Times New Roman" pitchFamily="18" charset="0"/>
              </a:rPr>
              <a:t>of the </a:t>
            </a:r>
            <a:r>
              <a:rPr lang="en" sz="2000" dirty="0" smtClean="0">
                <a:effectLst/>
                <a:latin typeface="Times New Roman" pitchFamily="18" charset="0"/>
              </a:rPr>
              <a:t>esophagus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inhalation burns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hr-HR" sz="2000" b="1" dirty="0" smtClean="0">
              <a:solidFill>
                <a:srgbClr val="F0E5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hr-HR" sz="1800" b="1" dirty="0" smtClean="0">
              <a:solidFill>
                <a:srgbClr val="F0E5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hr-HR" sz="1800" b="1" dirty="0" smtClean="0">
              <a:solidFill>
                <a:srgbClr val="F0E500"/>
              </a:solidFill>
              <a:latin typeface="Times New Roman" pitchFamily="18" charset="0"/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14875" y="1428750"/>
            <a:ext cx="3895725" cy="4786313"/>
          </a:xfrm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r>
              <a:rPr lang="en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Therapeutic</a:t>
            </a:r>
            <a:endParaRPr lang="hr-HR" b="1" dirty="0" smtClean="0">
              <a:solidFill>
                <a:srgbClr val="FFC000"/>
              </a:solidFill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atelectasis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pulmonary abscess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foreign </a:t>
            </a:r>
            <a:r>
              <a:rPr lang="sr-Latn-RS" sz="2000" dirty="0" smtClean="0">
                <a:effectLst/>
                <a:latin typeface="Times New Roman" pitchFamily="18" charset="0"/>
              </a:rPr>
              <a:t>object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stenosis </a:t>
            </a:r>
            <a:r>
              <a:rPr lang="sr-Latn-RS" sz="2000" dirty="0" smtClean="0">
                <a:effectLst/>
                <a:latin typeface="Times New Roman" pitchFamily="18" charset="0"/>
              </a:rPr>
              <a:t>of </a:t>
            </a:r>
            <a:r>
              <a:rPr lang="en" sz="2000" dirty="0" smtClean="0">
                <a:effectLst/>
                <a:latin typeface="Times New Roman" pitchFamily="18" charset="0"/>
              </a:rPr>
              <a:t>trachea and bronchus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use </a:t>
            </a:r>
            <a:r>
              <a:rPr lang="sr-Latn-RS" sz="2000" dirty="0" smtClean="0">
                <a:effectLst/>
                <a:latin typeface="Times New Roman" pitchFamily="18" charset="0"/>
              </a:rPr>
              <a:t>of </a:t>
            </a:r>
            <a:r>
              <a:rPr lang="en" sz="2000" dirty="0" smtClean="0">
                <a:effectLst/>
                <a:latin typeface="Times New Roman" pitchFamily="18" charset="0"/>
              </a:rPr>
              <a:t>laser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hr-HR" sz="2000" b="1" dirty="0" smtClean="0">
              <a:solidFill>
                <a:srgbClr val="F0E5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Others indications</a:t>
            </a:r>
            <a:endParaRPr lang="hr-HR" b="1" dirty="0" smtClean="0">
              <a:solidFill>
                <a:srgbClr val="FFC000"/>
              </a:solidFill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extended intubation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difficulties </a:t>
            </a:r>
            <a:r>
              <a:rPr lang="sr-Latn-RS" sz="2000" dirty="0" smtClean="0">
                <a:effectLst/>
                <a:latin typeface="Times New Roman" pitchFamily="18" charset="0"/>
              </a:rPr>
              <a:t>during</a:t>
            </a:r>
            <a:r>
              <a:rPr lang="en" sz="2000" dirty="0" smtClean="0">
                <a:effectLst/>
                <a:latin typeface="Times New Roman" pitchFamily="18" charset="0"/>
              </a:rPr>
              <a:t> intubation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aspiration </a:t>
            </a:r>
            <a:r>
              <a:rPr lang="sr-Latn-RS" sz="2000" dirty="0" smtClean="0">
                <a:effectLst/>
                <a:latin typeface="Times New Roman" pitchFamily="18" charset="0"/>
              </a:rPr>
              <a:t>of contents from the</a:t>
            </a:r>
            <a:r>
              <a:rPr lang="en" sz="2000" dirty="0" smtClean="0">
                <a:effectLst/>
                <a:latin typeface="Times New Roman" pitchFamily="18" charset="0"/>
              </a:rPr>
              <a:t> stomach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treatment </a:t>
            </a:r>
            <a:r>
              <a:rPr lang="sr-Latn-RS" sz="2000" dirty="0" smtClean="0">
                <a:effectLst/>
                <a:latin typeface="Times New Roman" pitchFamily="18" charset="0"/>
              </a:rPr>
              <a:t>of </a:t>
            </a:r>
            <a:r>
              <a:rPr lang="en" sz="2000" dirty="0" smtClean="0">
                <a:effectLst/>
                <a:latin typeface="Times New Roman" pitchFamily="18" charset="0"/>
              </a:rPr>
              <a:t>massive hemoptysis</a:t>
            </a:r>
            <a:endParaRPr lang="hr-HR" sz="2000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0"/>
            <a:ext cx="8258175" cy="1417638"/>
          </a:xfrm>
        </p:spPr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rgbClr val="FFC000"/>
                </a:solidFill>
                <a:latin typeface="Times New Roman" pitchFamily="18" charset="0"/>
              </a:rPr>
              <a:t>Flexible fiber</a:t>
            </a:r>
            <a:r>
              <a:rPr lang="sr-Latn-RS" sz="3600" dirty="0">
                <a:solidFill>
                  <a:srgbClr val="FFC000"/>
                </a:solidFill>
                <a:latin typeface="Times New Roman" pitchFamily="18" charset="0"/>
              </a:rPr>
              <a:t> </a:t>
            </a:r>
            <a:r>
              <a:rPr lang="en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optic bronchoscopy</a:t>
            </a:r>
            <a:endParaRPr lang="hr-HR" sz="3600" dirty="0" smtClean="0">
              <a:solidFill>
                <a:srgbClr val="FFC000"/>
              </a:solidFill>
              <a:latin typeface="Times New Roman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85875"/>
            <a:ext cx="3829050" cy="4535488"/>
          </a:xfrm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r>
              <a:rPr lang="en" b="1" dirty="0" smtClean="0">
                <a:solidFill>
                  <a:srgbClr val="FFC000"/>
                </a:solidFill>
                <a:latin typeface="Times New Roman" pitchFamily="18" charset="0"/>
              </a:rPr>
              <a:t>Advantages</a:t>
            </a:r>
            <a:endParaRPr lang="hr-HR" b="1" dirty="0" smtClean="0">
              <a:solidFill>
                <a:srgbClr val="FFC000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Comfort </a:t>
            </a:r>
            <a:r>
              <a:rPr lang="sr-Latn-RS" sz="2000" dirty="0" smtClean="0">
                <a:effectLst/>
                <a:latin typeface="Times New Roman" pitchFamily="18" charset="0"/>
              </a:rPr>
              <a:t>for </a:t>
            </a:r>
            <a:r>
              <a:rPr lang="en" sz="2000" dirty="0" smtClean="0">
                <a:effectLst/>
                <a:latin typeface="Times New Roman" pitchFamily="18" charset="0"/>
              </a:rPr>
              <a:t>the patient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Visualization</a:t>
            </a:r>
            <a:r>
              <a:rPr lang="sr-Latn-RS" sz="2000" dirty="0" smtClean="0">
                <a:effectLst/>
                <a:latin typeface="Times New Roman" pitchFamily="18" charset="0"/>
              </a:rPr>
              <a:t> of</a:t>
            </a:r>
            <a:r>
              <a:rPr lang="en" sz="2000" dirty="0" smtClean="0">
                <a:effectLst/>
                <a:latin typeface="Times New Roman" pitchFamily="18" charset="0"/>
              </a:rPr>
              <a:t> segments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Biopsy</a:t>
            </a:r>
            <a:r>
              <a:rPr lang="sr-Latn-RS" sz="2000" dirty="0" smtClean="0">
                <a:effectLst/>
                <a:latin typeface="Times New Roman" pitchFamily="18" charset="0"/>
              </a:rPr>
              <a:t> from</a:t>
            </a:r>
            <a:r>
              <a:rPr lang="en" sz="2000" dirty="0" smtClean="0">
                <a:effectLst/>
                <a:latin typeface="Times New Roman" pitchFamily="18" charset="0"/>
              </a:rPr>
              <a:t> the periphery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Biopsy with a needle - TBB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Bronchoaspiration (bedsid</a:t>
            </a:r>
            <a:r>
              <a:rPr lang="sr-Latn-RS" sz="2000" dirty="0">
                <a:effectLst/>
                <a:latin typeface="Times New Roman" pitchFamily="18" charset="0"/>
              </a:rPr>
              <a:t>e</a:t>
            </a:r>
            <a:r>
              <a:rPr lang="en" sz="2000" dirty="0" smtClean="0">
                <a:effectLst/>
                <a:latin typeface="Times New Roman" pitchFamily="18" charset="0"/>
              </a:rPr>
              <a:t>)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Bronchoscop</a:t>
            </a:r>
            <a:r>
              <a:rPr lang="sr-Latn-RS" sz="2000" dirty="0" smtClean="0">
                <a:effectLst/>
                <a:latin typeface="Times New Roman" pitchFamily="18" charset="0"/>
              </a:rPr>
              <a:t>y </a:t>
            </a:r>
            <a:r>
              <a:rPr lang="en" sz="2000" dirty="0" smtClean="0">
                <a:effectLst/>
                <a:latin typeface="Times New Roman" pitchFamily="18" charset="0"/>
              </a:rPr>
              <a:t>(</a:t>
            </a:r>
            <a:r>
              <a:rPr lang="sr-Latn-RS" sz="2000" dirty="0" smtClean="0">
                <a:effectLst/>
                <a:latin typeface="Times New Roman" pitchFamily="18" charset="0"/>
              </a:rPr>
              <a:t>mechanical ventilation</a:t>
            </a:r>
            <a:r>
              <a:rPr lang="en" sz="2000" dirty="0" smtClean="0">
                <a:effectLst/>
                <a:latin typeface="Times New Roman" pitchFamily="18" charset="0"/>
              </a:rPr>
              <a:t>)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Brachytherapy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Laser bronchoscopy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Increased </a:t>
            </a:r>
            <a:r>
              <a:rPr lang="sr-Latn-RS" sz="2000" dirty="0" smtClean="0">
                <a:effectLst/>
                <a:latin typeface="Times New Roman" pitchFamily="18" charset="0"/>
              </a:rPr>
              <a:t>confidence in </a:t>
            </a:r>
            <a:r>
              <a:rPr lang="en" sz="2000" dirty="0" smtClean="0">
                <a:effectLst/>
                <a:latin typeface="Times New Roman" pitchFamily="18" charset="0"/>
              </a:rPr>
              <a:t>diagnosis</a:t>
            </a:r>
            <a:r>
              <a:rPr lang="sr-Latn-RS" sz="2000" dirty="0" smtClean="0">
                <a:effectLst/>
                <a:latin typeface="Times New Roman" pitchFamily="18" charset="0"/>
              </a:rPr>
              <a:t> of</a:t>
            </a:r>
            <a:r>
              <a:rPr lang="en" sz="2000" dirty="0" smtClean="0">
                <a:effectLst/>
                <a:latin typeface="Times New Roman" pitchFamily="18" charset="0"/>
              </a:rPr>
              <a:t> carcinoma</a:t>
            </a:r>
            <a:endParaRPr lang="hr-HR" sz="2000" dirty="0" smtClean="0">
              <a:effectLst/>
              <a:latin typeface="Times New Roman" pitchFamily="18" charset="0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295400"/>
            <a:ext cx="4038600" cy="4602163"/>
          </a:xfrm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None/>
              <a:defRPr/>
            </a:pPr>
            <a:r>
              <a:rPr lang="sr-Latn-RS" b="1" dirty="0">
                <a:solidFill>
                  <a:srgbClr val="FFC000"/>
                </a:solidFill>
                <a:latin typeface="Times New Roman" pitchFamily="18" charset="0"/>
              </a:rPr>
              <a:t>D</a:t>
            </a:r>
            <a:r>
              <a:rPr lang="en" b="1" dirty="0" smtClean="0">
                <a:solidFill>
                  <a:srgbClr val="FFC000"/>
                </a:solidFill>
                <a:latin typeface="Times New Roman" pitchFamily="18" charset="0"/>
              </a:rPr>
              <a:t>eficiency</a:t>
            </a:r>
            <a:endParaRPr lang="hr-HR" b="1" dirty="0" smtClean="0">
              <a:solidFill>
                <a:srgbClr val="FFC000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sr-Latn-RS" sz="2000" dirty="0" smtClean="0">
                <a:effectLst/>
                <a:latin typeface="Times New Roman" pitchFamily="18" charset="0"/>
              </a:rPr>
              <a:t>Small</a:t>
            </a:r>
            <a:r>
              <a:rPr lang="en" sz="2000" dirty="0" smtClean="0">
                <a:effectLst/>
                <a:latin typeface="Times New Roman" pitchFamily="18" charset="0"/>
              </a:rPr>
              <a:t> working channel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sr-Latn-RS" sz="2000" dirty="0" smtClean="0">
                <a:effectLst/>
                <a:latin typeface="Times New Roman" pitchFamily="18" charset="0"/>
              </a:rPr>
              <a:t>Gets e</a:t>
            </a:r>
            <a:r>
              <a:rPr lang="en" sz="2000" dirty="0" smtClean="0">
                <a:effectLst/>
                <a:latin typeface="Times New Roman" pitchFamily="18" charset="0"/>
              </a:rPr>
              <a:t>as</a:t>
            </a:r>
            <a:r>
              <a:rPr lang="sr-Latn-RS" sz="2000" dirty="0" smtClean="0">
                <a:effectLst/>
                <a:latin typeface="Times New Roman" pitchFamily="18" charset="0"/>
              </a:rPr>
              <a:t>ily damaged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An impossibility </a:t>
            </a:r>
            <a:r>
              <a:rPr lang="sr-Latn-RS" sz="2000" dirty="0" smtClean="0">
                <a:effectLst/>
                <a:latin typeface="Times New Roman" pitchFamily="18" charset="0"/>
              </a:rPr>
              <a:t>for </a:t>
            </a:r>
            <a:r>
              <a:rPr lang="en" sz="2000" dirty="0" smtClean="0">
                <a:effectLst/>
                <a:latin typeface="Times New Roman" pitchFamily="18" charset="0"/>
              </a:rPr>
              <a:t>good </a:t>
            </a:r>
            <a:r>
              <a:rPr lang="sr-Latn-RS" sz="2000" dirty="0" smtClean="0">
                <a:effectLst/>
                <a:latin typeface="Times New Roman" pitchFamily="18" charset="0"/>
              </a:rPr>
              <a:t>s</a:t>
            </a:r>
            <a:r>
              <a:rPr lang="en" sz="2000" dirty="0" smtClean="0">
                <a:effectLst/>
                <a:latin typeface="Times New Roman" pitchFamily="18" charset="0"/>
              </a:rPr>
              <a:t>terilization</a:t>
            </a:r>
            <a:endParaRPr lang="hr-HR" sz="2000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rgbClr val="FFC000"/>
                </a:solidFill>
                <a:latin typeface="Times New Roman" pitchFamily="18" charset="0"/>
              </a:rPr>
              <a:t>Flexible fiber </a:t>
            </a:r>
            <a:r>
              <a:rPr lang="en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optic bronchoscopy</a:t>
            </a:r>
            <a:endParaRPr lang="en-US" sz="36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113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" y="2071688"/>
            <a:ext cx="4267200" cy="3962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81525" y="2143125"/>
            <a:ext cx="4343400" cy="3643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dirty="0" smtClean="0">
                <a:solidFill>
                  <a:srgbClr val="FFC000"/>
                </a:solidFill>
                <a:latin typeface="Times New Roman" pitchFamily="18" charset="0"/>
              </a:rPr>
              <a:t>SECONDARY MALIGNANT </a:t>
            </a:r>
            <a:r>
              <a:rPr lang="sr-Latn-RS" sz="3200" dirty="0" smtClean="0">
                <a:solidFill>
                  <a:srgbClr val="FFC000"/>
                </a:solidFill>
                <a:latin typeface="Times New Roman" pitchFamily="18" charset="0"/>
              </a:rPr>
              <a:t>LUNG </a:t>
            </a:r>
            <a:r>
              <a:rPr lang="en" sz="3200" dirty="0" smtClean="0">
                <a:solidFill>
                  <a:srgbClr val="FFC000"/>
                </a:solidFill>
                <a:latin typeface="Times New Roman" pitchFamily="18" charset="0"/>
              </a:rPr>
              <a:t>TUMORS</a:t>
            </a:r>
            <a:endParaRPr lang="en-US" sz="3200" dirty="0" smtClean="0">
              <a:solidFill>
                <a:srgbClr val="FFC000"/>
              </a:solidFill>
              <a:latin typeface="Times New Roman" pitchFamily="18" charset="0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000250"/>
            <a:ext cx="8483600" cy="4535488"/>
          </a:xfrm>
        </p:spPr>
        <p:txBody>
          <a:bodyPr/>
          <a:lstStyle/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usually multiple and bilateral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lesions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on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chest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radiography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they are usually presented as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round, stamp-like shadows or linear shadows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metastatic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pleural effusion is frequent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solidFill>
                  <a:srgbClr val="FFC000"/>
                </a:solidFill>
                <a:latin typeface="Times New Roman" pitchFamily="18" charset="0"/>
              </a:rPr>
              <a:t>Rigid bronchoscopy</a:t>
            </a:r>
            <a:endParaRPr lang="hr-HR" sz="4000" dirty="0" smtClean="0">
              <a:solidFill>
                <a:srgbClr val="FFC000"/>
              </a:solidFill>
              <a:latin typeface="Times New Roman" pitchFamily="18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1"/>
          </p:nvPr>
        </p:nvSpPr>
        <p:spPr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None/>
            </a:pPr>
            <a:r>
              <a:rPr lang="en" altLang="sr-Latn-RS" b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Advantages</a:t>
            </a:r>
            <a:endParaRPr lang="hr-HR" altLang="sr-Latn-RS" b="1" dirty="0" smtClean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removal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of a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foreign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object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massive hemoptysis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e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ndoscopy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in children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RS" altLang="sr-Latn-RS" sz="2400" dirty="0">
                <a:effectLst/>
                <a:latin typeface="Times New Roman" panose="02020603050405020304" pitchFamily="18" charset="0"/>
              </a:rPr>
              <a:t>o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bstruction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of the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trachea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laser bronchoscopy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endoscopic dilatation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(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widening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)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of the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stenosis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body" sz="half" idx="2"/>
          </p:nvPr>
        </p:nvSpPr>
        <p:spPr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None/>
            </a:pPr>
            <a:r>
              <a:rPr lang="sr-Latn-RS" altLang="sr-Latn-RS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D</a:t>
            </a:r>
            <a:r>
              <a:rPr lang="en" altLang="sr-Latn-RS" b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eficiency</a:t>
            </a:r>
            <a:endParaRPr lang="hr-HR" altLang="sr-Latn-RS" b="1" dirty="0" smtClean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general anesthesia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visualization segments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biopsy from segments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peripheral biopsy from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the upper lobe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400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Rigid bronchoscopy</a:t>
            </a:r>
            <a:endParaRPr lang="en-US" altLang="sr-Latn-RS" sz="4000" smtClean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93187" name="Picture 3" descr="DSCF000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600200"/>
            <a:ext cx="4495800" cy="3657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88" name="Picture 4" descr="DSCF00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600200"/>
            <a:ext cx="4572000" cy="3657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pic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20938"/>
            <a:ext cx="435292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1" name="Picture 3" descr="pic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412875"/>
            <a:ext cx="389572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1905000" y="381000"/>
            <a:ext cx="54387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" sz="44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BRONCHOSCOPY</a:t>
            </a:r>
            <a:r>
              <a:rPr lang="sr-Latn-CS" sz="44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sr-Latn-CS" sz="44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en-US" sz="4400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" altLang="sr-Latn-RS" sz="32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CONTRAINDICATIONS FOR BRONCHOSCOPY</a:t>
            </a:r>
            <a:endParaRPr lang="en-US" altLang="sr-Latn-RS" sz="3200" smtClean="0">
              <a:solidFill>
                <a:schemeClr val="hlink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500188"/>
            <a:ext cx="8472487" cy="4625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b="1" dirty="0" smtClean="0">
              <a:effectLst/>
              <a:latin typeface="Arial" panose="020B0604020202020204" pitchFamily="34" charset="0"/>
            </a:endParaRPr>
          </a:p>
          <a:p>
            <a:pPr marL="609600" indent="-609600">
              <a:buClr>
                <a:srgbClr val="FF0000"/>
              </a:buClr>
            </a:pPr>
            <a:r>
              <a:rPr lang="sr-Latn-RS" altLang="sr-Latn-RS" sz="2400" dirty="0">
                <a:effectLst/>
                <a:latin typeface="Times New Roman" panose="02020603050405020304" pitchFamily="18" charset="0"/>
              </a:rPr>
              <a:t>i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n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uncooperative patient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uncorrected hemorrhagic diathesis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hypoxemia which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could not be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correct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ed with oxygen treatment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hypercapnia with pCO</a:t>
            </a:r>
            <a:r>
              <a:rPr lang="en" altLang="sr-Latn-RS" sz="2400" baseline="-25000" dirty="0" smtClean="0">
                <a:effectLst/>
                <a:latin typeface="Times New Roman" panose="02020603050405020304" pitchFamily="18" charset="0"/>
              </a:rPr>
              <a:t>2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greater from 6 k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P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a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serious arrhythmias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untreated pulmonary tuberculosis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bearers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hepatitis B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antigen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/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1384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" altLang="sr-Latn-RS" sz="36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COMPLICATIONS</a:t>
            </a:r>
            <a:r>
              <a:rPr lang="en" altLang="sr-Latn-RS" sz="360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sr-Latn-RS" sz="360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374063" cy="5975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endParaRPr lang="sr-Latn-CS" altLang="sr-Latn-RS" sz="2400" b="1" dirty="0" smtClean="0">
              <a:effectLst/>
              <a:latin typeface="Arial" panose="020B0604020202020204" pitchFamily="34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damage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during the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introduction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of the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instrument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laryngospasm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pneumothorax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bleeding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hypoxemia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cardiac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a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r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r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hythm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ias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r>
              <a:rPr lang="sr-Latn-RS" altLang="sr-Latn-RS" sz="2400" dirty="0">
                <a:effectLst/>
                <a:latin typeface="Times New Roman" panose="02020603050405020304" pitchFamily="18" charset="0"/>
              </a:rPr>
              <a:t>m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yocardial infarction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r>
              <a:rPr lang="sr-Latn-RS" altLang="sr-Latn-RS" sz="2400" dirty="0">
                <a:effectLst/>
                <a:latin typeface="Times New Roman" panose="02020603050405020304" pitchFamily="18" charset="0"/>
              </a:rPr>
              <a:t>s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pilling over pus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into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bronchial system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 case 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perforation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fever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with pneumonia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endParaRPr lang="en-US" altLang="sr-Latn-RS" sz="2400" b="1" dirty="0" smtClean="0">
              <a:effectLst/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Clr>
                <a:srgbClr val="FF0000"/>
              </a:buClr>
            </a:pPr>
            <a:endParaRPr lang="en-US" altLang="sr-Latn-RS" sz="2400" b="1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3600" dirty="0" smtClean="0">
                <a:solidFill>
                  <a:schemeClr val="hlink"/>
                </a:solidFill>
                <a:latin typeface="Times New Roman" pitchFamily="18" charset="0"/>
              </a:rPr>
              <a:t/>
            </a:r>
            <a:br>
              <a:rPr lang="sr-Latn-CS" sz="3600" dirty="0" smtClean="0">
                <a:solidFill>
                  <a:schemeClr val="hlink"/>
                </a:solidFill>
                <a:latin typeface="Times New Roman" pitchFamily="18" charset="0"/>
              </a:rPr>
            </a:b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Endoscopical finding </a:t>
            </a: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in lung </a:t>
            </a: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carcinoma</a:t>
            </a:r>
            <a:r>
              <a:rPr lang="hr-HR" sz="3600" dirty="0" smtClean="0">
                <a:solidFill>
                  <a:schemeClr val="hlink"/>
                </a:solidFill>
                <a:latin typeface="Times New Roman" pitchFamily="18" charset="0"/>
              </a:rPr>
              <a:t/>
            </a:r>
            <a:br>
              <a:rPr lang="hr-HR" sz="3600" dirty="0" smtClean="0">
                <a:solidFill>
                  <a:schemeClr val="hlink"/>
                </a:solidFill>
                <a:latin typeface="Times New Roman" pitchFamily="18" charset="0"/>
              </a:rPr>
            </a:br>
            <a:endParaRPr lang="hr-HR" sz="36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928813"/>
            <a:ext cx="8472487" cy="5310187"/>
          </a:xfrm>
        </p:spPr>
        <p:txBody>
          <a:bodyPr/>
          <a:lstStyle/>
          <a:p>
            <a:pPr marL="609600" indent="-609600" eaLnBrk="1" hangingPunct="1">
              <a:buClr>
                <a:srgbClr val="F02800"/>
              </a:buClr>
              <a:buFont typeface="Wingdings" panose="05000000000000000000" pitchFamily="2" charset="2"/>
              <a:buChar char="Ø"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clear visible endobronchial tumor or finding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highly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suspicious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tumor lesion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(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s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)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 eaLnBrk="1" hangingPunct="1">
              <a:buClr>
                <a:srgbClr val="F02800"/>
              </a:buClr>
              <a:buFont typeface="Wingdings" panose="05000000000000000000" pitchFamily="2" charset="2"/>
              <a:buChar char="Ø"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changed lumens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and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bronchial walls - submucosal and peribronchial tumors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marL="609600" indent="-609600" eaLnBrk="1" hangingPunct="1">
              <a:buClr>
                <a:srgbClr val="F02800"/>
              </a:buClr>
              <a:buFont typeface="Wingdings" panose="05000000000000000000" pitchFamily="2" charset="2"/>
              <a:buChar char="Ø"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normal finding,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peripheral localization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carcinoma</a:t>
            </a:r>
            <a:r>
              <a:rPr lang="en" altLang="sr-Latn-RS" sz="2400" dirty="0" smtClean="0">
                <a:solidFill>
                  <a:srgbClr val="F0E500"/>
                </a:solidFill>
                <a:effectLst/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Bronchoscopy </a:t>
            </a:r>
            <a:r>
              <a:rPr lang="hr-HR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altLang="sr-Latn-RS" sz="36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Possibilities </a:t>
            </a:r>
            <a:r>
              <a:rPr lang="en" altLang="sr-Latn-RS" sz="36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 diagnos</a:t>
            </a:r>
            <a:r>
              <a:rPr lang="sr-Latn-RS" altLang="sr-Latn-RS" sz="36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tic</a:t>
            </a:r>
            <a:r>
              <a:rPr lang="en" altLang="sr-Latn-RS" sz="3600" i="1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hr-HR" altLang="sr-Latn-RS" sz="3600" i="1" dirty="0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81200"/>
            <a:ext cx="8382000" cy="4184104"/>
          </a:xfrm>
        </p:spPr>
        <p:txBody>
          <a:bodyPr/>
          <a:lstStyle/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direct biopsy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from the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tumor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lesion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transbronchial biopsy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with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aspirational needle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from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mediastinal or hil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ar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lymphatic nodes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cytological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examination 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bronchoaspirate - </a:t>
            </a:r>
            <a:r>
              <a:rPr lang="en" altLang="sr-Latn-RS" sz="2400" i="1" dirty="0" smtClean="0">
                <a:effectLst/>
                <a:latin typeface="Times New Roman" panose="02020603050405020304" pitchFamily="18" charset="0"/>
              </a:rPr>
              <a:t>brushing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, catheter biopsy, lavage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x-ray controlled transbronchial biopsy - forceps, brush, catheter, thin aspirational needle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CS" sz="3200" dirty="0" smtClean="0">
                <a:solidFill>
                  <a:schemeClr val="hlink"/>
                </a:solidFill>
                <a:latin typeface="Arial" charset="0"/>
              </a:rPr>
              <a:t/>
            </a:r>
            <a:br>
              <a:rPr lang="sr-Latn-CS" sz="3200" dirty="0" smtClean="0">
                <a:solidFill>
                  <a:schemeClr val="hlink"/>
                </a:solidFill>
                <a:latin typeface="Arial" charset="0"/>
              </a:rPr>
            </a:br>
            <a:r>
              <a:rPr lang="en" sz="3200" dirty="0" smtClean="0">
                <a:solidFill>
                  <a:schemeClr val="hlink"/>
                </a:solidFill>
                <a:effectLst/>
                <a:latin typeface="Times New Roman" pitchFamily="18" charset="0"/>
                <a:cs typeface="Times New Roman" pitchFamily="18" charset="0"/>
              </a:rPr>
              <a:t>Percutaneous biopsy - </a:t>
            </a:r>
            <a:r>
              <a:rPr lang="en" sz="3200" i="1" dirty="0" smtClean="0">
                <a:solidFill>
                  <a:schemeClr val="hlink"/>
                </a:solidFill>
                <a:effectLst/>
                <a:latin typeface="Times New Roman" pitchFamily="18" charset="0"/>
                <a:cs typeface="Times New Roman" pitchFamily="18" charset="0"/>
              </a:rPr>
              <a:t>indications</a:t>
            </a:r>
            <a:r>
              <a:rPr lang="hr-HR" sz="3200" i="1" dirty="0" smtClean="0">
                <a:solidFill>
                  <a:schemeClr val="hlink"/>
                </a:solidFill>
                <a:latin typeface="Arial" charset="0"/>
              </a:rPr>
              <a:t/>
            </a:r>
            <a:br>
              <a:rPr lang="hr-HR" sz="3200" i="1" dirty="0" smtClean="0">
                <a:solidFill>
                  <a:schemeClr val="hlink"/>
                </a:solidFill>
                <a:latin typeface="Arial" charset="0"/>
              </a:rPr>
            </a:br>
            <a:endParaRPr lang="en-US" sz="3200" i="1" dirty="0" smtClean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500188"/>
            <a:ext cx="8401050" cy="5662612"/>
          </a:xfrm>
        </p:spPr>
        <p:txBody>
          <a:bodyPr/>
          <a:lstStyle/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q"/>
              <a:defRPr/>
            </a:pPr>
            <a:endParaRPr lang="sr-Cyrl-CS" sz="20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q"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SOLITARY PULMONARY TUMORS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q"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MEDIASTINAL TUMORS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q"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LESIONS </a:t>
            </a:r>
            <a:r>
              <a:rPr lang="sr-Latn-RS" sz="2000" dirty="0" smtClean="0">
                <a:effectLst/>
                <a:latin typeface="Times New Roman" pitchFamily="18" charset="0"/>
              </a:rPr>
              <a:t>OF </a:t>
            </a:r>
            <a:r>
              <a:rPr lang="en" sz="2000" dirty="0" smtClean="0">
                <a:effectLst/>
                <a:latin typeface="Times New Roman" pitchFamily="18" charset="0"/>
              </a:rPr>
              <a:t>PARIETAL PLEURA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q"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TUMORS </a:t>
            </a:r>
            <a:r>
              <a:rPr lang="sr-Latn-RS" sz="2000" dirty="0" smtClean="0">
                <a:effectLst/>
                <a:latin typeface="Times New Roman" pitchFamily="18" charset="0"/>
              </a:rPr>
              <a:t>OF </a:t>
            </a:r>
            <a:r>
              <a:rPr lang="en" sz="2000" dirty="0" smtClean="0">
                <a:effectLst/>
                <a:latin typeface="Times New Roman" pitchFamily="18" charset="0"/>
              </a:rPr>
              <a:t>THE </a:t>
            </a:r>
            <a:r>
              <a:rPr lang="sr-Latn-RS" sz="2000" dirty="0" smtClean="0">
                <a:effectLst/>
                <a:latin typeface="Times New Roman" pitchFamily="18" charset="0"/>
              </a:rPr>
              <a:t>CHEST </a:t>
            </a:r>
            <a:r>
              <a:rPr lang="en" sz="2000" dirty="0" smtClean="0">
                <a:effectLst/>
                <a:latin typeface="Times New Roman" pitchFamily="18" charset="0"/>
              </a:rPr>
              <a:t>WALL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q"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EXTRAT</a:t>
            </a:r>
            <a:r>
              <a:rPr lang="sr-Latn-RS" sz="2000" dirty="0" smtClean="0">
                <a:effectLst/>
                <a:latin typeface="Times New Roman" pitchFamily="18" charset="0"/>
              </a:rPr>
              <a:t>H</a:t>
            </a:r>
            <a:r>
              <a:rPr lang="en" sz="2000" dirty="0" smtClean="0">
                <a:effectLst/>
                <a:latin typeface="Times New Roman" pitchFamily="18" charset="0"/>
              </a:rPr>
              <a:t>ORA</a:t>
            </a:r>
            <a:r>
              <a:rPr lang="sr-Latn-RS" sz="2000" dirty="0" smtClean="0">
                <a:effectLst/>
                <a:latin typeface="Times New Roman" pitchFamily="18" charset="0"/>
              </a:rPr>
              <a:t>CA</a:t>
            </a:r>
            <a:r>
              <a:rPr lang="en" sz="2000" dirty="0" smtClean="0">
                <a:effectLst/>
                <a:latin typeface="Times New Roman" pitchFamily="18" charset="0"/>
              </a:rPr>
              <a:t>L LESIONS, METASTASES</a:t>
            </a:r>
            <a:endParaRPr lang="hr-HR" sz="20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800" dirty="0" smtClean="0">
                <a:solidFill>
                  <a:srgbClr val="F0E500"/>
                </a:solidFill>
                <a:effectLst/>
                <a:latin typeface="Times New Roman" pitchFamily="18" charset="0"/>
              </a:rPr>
              <a:t> </a:t>
            </a:r>
            <a:r>
              <a:rPr lang="en" sz="2800" dirty="0" smtClean="0">
                <a:effectLst/>
                <a:latin typeface="Times New Roman" pitchFamily="18" charset="0"/>
              </a:rPr>
              <a:t>on the neck - most often enlarged l</a:t>
            </a:r>
            <a:r>
              <a:rPr lang="sr-Latn-RS" sz="2800" dirty="0" smtClean="0">
                <a:effectLst/>
                <a:latin typeface="Times New Roman" pitchFamily="18" charset="0"/>
              </a:rPr>
              <a:t>ymphnodes</a:t>
            </a:r>
            <a:endParaRPr lang="hr-HR" sz="28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800" dirty="0" smtClean="0">
                <a:effectLst/>
                <a:latin typeface="Times New Roman" pitchFamily="18" charset="0"/>
              </a:rPr>
              <a:t> adrenal glands</a:t>
            </a:r>
            <a:endParaRPr lang="hr-HR" sz="28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800" dirty="0" smtClean="0">
                <a:effectLst/>
                <a:latin typeface="Times New Roman" pitchFamily="18" charset="0"/>
              </a:rPr>
              <a:t> other localization</a:t>
            </a:r>
            <a:endParaRPr lang="hr-HR" sz="28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3600" b="1" dirty="0" smtClean="0">
                <a:solidFill>
                  <a:srgbClr val="F0E500"/>
                </a:solidFill>
                <a:latin typeface="Times New Roman" pitchFamily="18" charset="0"/>
              </a:rPr>
              <a:t>__________________________________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2800" dirty="0" smtClean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sr-Latn-CS" sz="2800" dirty="0" smtClean="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sr-Latn-CS" sz="2800" dirty="0" smtClean="0">
                <a:solidFill>
                  <a:schemeClr val="tx1"/>
                </a:solidFill>
                <a:latin typeface="Arial" pitchFamily="34" charset="0"/>
              </a:rPr>
            </a:br>
            <a:r>
              <a:rPr lang="en" sz="3600" dirty="0" smtClean="0">
                <a:solidFill>
                  <a:schemeClr val="hlink"/>
                </a:solidFill>
                <a:effectLst/>
                <a:latin typeface="Times New Roman" pitchFamily="18" charset="0"/>
                <a:cs typeface="Times New Roman" pitchFamily="18" charset="0"/>
              </a:rPr>
              <a:t>Percutaneous biopsy </a:t>
            </a:r>
            <a:r>
              <a:rPr lang="en-US" sz="3600" dirty="0" smtClean="0">
                <a:solidFill>
                  <a:schemeClr val="hlink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chemeClr val="hlink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" sz="3600" i="1" dirty="0" smtClean="0">
                <a:solidFill>
                  <a:schemeClr val="hlink"/>
                </a:solidFill>
                <a:effectLst/>
                <a:latin typeface="Times New Roman" pitchFamily="18" charset="0"/>
                <a:cs typeface="Times New Roman" pitchFamily="18" charset="0"/>
              </a:rPr>
              <a:t>contraindications</a:t>
            </a:r>
            <a:r>
              <a:rPr lang="hr-HR" sz="3600" i="1" dirty="0" smtClean="0">
                <a:solidFill>
                  <a:schemeClr val="hlink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3600" i="1" dirty="0" smtClean="0">
                <a:solidFill>
                  <a:schemeClr val="hlink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600" i="1" dirty="0" smtClean="0">
              <a:solidFill>
                <a:schemeClr val="hlink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571625"/>
            <a:ext cx="8467725" cy="5514975"/>
          </a:xfrm>
        </p:spPr>
        <p:txBody>
          <a:bodyPr/>
          <a:lstStyle/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suspicious vascular lesions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hydatid cyst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pulmonary hypertension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hemorrhagic diathesis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anticoagulant therapy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bullous dystrophy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 of the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 lungs in region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 near the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 lesion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patients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 on 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mechanical ventilation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uncooperative and psychotic 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patients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uncontrolled cough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fibrothorax, destroyed lungs or collapse 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of the 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lungs contralaterally</a:t>
            </a:r>
            <a:endParaRPr lang="hr-HR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severe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Latn-RS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ventilatory and respiratory</a:t>
            </a:r>
            <a:r>
              <a:rPr lang="en" altLang="sr-Latn-RS" sz="2000" dirty="0" smtClean="0">
                <a:solidFill>
                  <a:schemeClr val="folHlink"/>
                </a:solidFill>
                <a:effectLst/>
                <a:latin typeface="Times New Roman" panose="02020603050405020304" pitchFamily="18" charset="0"/>
              </a:rPr>
              <a:t> insufficiency</a:t>
            </a:r>
            <a:endParaRPr lang="en-US" altLang="sr-Latn-RS" sz="2000" dirty="0" smtClean="0">
              <a:solidFill>
                <a:schemeClr val="folHlink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" altLang="sr-Latn-RS" sz="40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"</a:t>
            </a:r>
            <a:r>
              <a:rPr lang="en" altLang="sr-Latn-RS" sz="32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Fine needle" and "Trough cut" needles</a:t>
            </a:r>
            <a:endParaRPr lang="en-US" altLang="sr-Latn-RS" sz="3200" dirty="0" smtClean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1379" name="Picture 3" descr="DSCF003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990600"/>
            <a:ext cx="8839200" cy="5670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METASTASES </a:t>
            </a: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IN THE</a:t>
            </a: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 LUNGS</a:t>
            </a:r>
            <a:endParaRPr lang="sr-Latn-CS" sz="36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pic>
        <p:nvPicPr>
          <p:cNvPr id="81923" name="Picture 4" descr="metastases 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2220913"/>
            <a:ext cx="2122488" cy="2079625"/>
          </a:xfr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4" name="Picture 5" descr="metastases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9"/>
          <a:stretch>
            <a:fillRect/>
          </a:stretch>
        </p:blipFill>
        <p:spPr bwMode="auto">
          <a:xfrm>
            <a:off x="5940425" y="2205038"/>
            <a:ext cx="1965325" cy="17526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5" name="Picture 6" descr="metastases 5_fil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" t="2777" r="7758" b="19444"/>
          <a:stretch>
            <a:fillRect/>
          </a:stretch>
        </p:blipFill>
        <p:spPr bwMode="auto">
          <a:xfrm>
            <a:off x="2700338" y="3644900"/>
            <a:ext cx="2312987" cy="25908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1957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381000"/>
            <a:ext cx="8229600" cy="1798638"/>
          </a:xfrm>
        </p:spPr>
        <p:txBody>
          <a:bodyPr/>
          <a:lstStyle/>
          <a:p>
            <a:pPr eaLnBrk="1" hangingPunct="1">
              <a:defRPr/>
            </a:pPr>
            <a:r>
              <a:rPr lang="en" sz="3200" dirty="0" smtClean="0">
                <a:solidFill>
                  <a:srgbClr val="FFC000"/>
                </a:solidFill>
                <a:latin typeface="Times New Roman" pitchFamily="18" charset="0"/>
              </a:rPr>
              <a:t>Abrams needle </a:t>
            </a:r>
            <a:r>
              <a:rPr lang="sr-Latn-RS" sz="3200" dirty="0">
                <a:solidFill>
                  <a:srgbClr val="FFC000"/>
                </a:solidFill>
                <a:latin typeface="Times New Roman" pitchFamily="18" charset="0"/>
              </a:rPr>
              <a:t>f</a:t>
            </a:r>
            <a:r>
              <a:rPr lang="en" sz="3200" dirty="0" smtClean="0">
                <a:solidFill>
                  <a:srgbClr val="FFC000"/>
                </a:solidFill>
                <a:latin typeface="Times New Roman" pitchFamily="18" charset="0"/>
              </a:rPr>
              <a:t>or </a:t>
            </a:r>
            <a:r>
              <a:rPr lang="sr-Latn-RS" sz="3200" dirty="0" smtClean="0">
                <a:solidFill>
                  <a:srgbClr val="FFC000"/>
                </a:solidFill>
                <a:latin typeface="Times New Roman" pitchFamily="18" charset="0"/>
              </a:rPr>
              <a:t>pleural</a:t>
            </a:r>
            <a:r>
              <a:rPr lang="en" sz="3200" dirty="0" smtClean="0">
                <a:solidFill>
                  <a:srgbClr val="FFC000"/>
                </a:solidFill>
                <a:latin typeface="Times New Roman" pitchFamily="18" charset="0"/>
              </a:rPr>
              <a:t> biopsy</a:t>
            </a:r>
            <a:endParaRPr lang="en-US" sz="3200" dirty="0" smtClean="0">
              <a:solidFill>
                <a:srgbClr val="FFC000"/>
              </a:solidFill>
              <a:latin typeface="Times New Roman" pitchFamily="18" charset="0"/>
            </a:endParaRPr>
          </a:p>
        </p:txBody>
      </p:sp>
      <p:pic>
        <p:nvPicPr>
          <p:cNvPr id="102403" name="Picture 3" descr="DSCF003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1285875"/>
            <a:ext cx="7843838" cy="5229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" altLang="sr-Latn-RS" sz="36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BIOPSY </a:t>
            </a:r>
            <a:r>
              <a:rPr lang="sr-Latn-RS" altLang="sr-Latn-RS" sz="36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OF THE </a:t>
            </a:r>
            <a:r>
              <a:rPr lang="en" altLang="sr-Latn-RS" sz="36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PLEURA</a:t>
            </a:r>
            <a:endParaRPr lang="en-US" altLang="sr-Latn-RS" sz="3600" dirty="0" smtClean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3427" name="Picture 3" descr="images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349500"/>
            <a:ext cx="2493962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Pleural needle biopsy Information | Mount Sinai - New Yo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55631"/>
            <a:ext cx="3593976" cy="2875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6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Pleuroscopy </a:t>
            </a:r>
            <a:r>
              <a:rPr lang="en" altLang="sr-Latn-RS" sz="3600" i="1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indications</a:t>
            </a:r>
            <a:r>
              <a:rPr lang="hr-HR" altLang="sr-Latn-RS" sz="3600" i="1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altLang="sr-Latn-RS" sz="3600" i="1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sr-Latn-RS" sz="3600" i="1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00188"/>
            <a:ext cx="8229600" cy="5715000"/>
          </a:xfrm>
        </p:spPr>
        <p:txBody>
          <a:bodyPr/>
          <a:lstStyle/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PLEURAL </a:t>
            </a:r>
            <a:r>
              <a:rPr lang="sr-Latn-RS" sz="2400" b="1" dirty="0" smtClean="0">
                <a:solidFill>
                  <a:schemeClr val="hlink"/>
                </a:solidFill>
                <a:latin typeface="Times New Roman" pitchFamily="18" charset="0"/>
              </a:rPr>
              <a:t>EFFUSION</a:t>
            </a: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 -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usually </a:t>
            </a:r>
            <a:r>
              <a:rPr lang="sr-Latn-RS" sz="2400" dirty="0" smtClean="0">
                <a:effectLst/>
                <a:latin typeface="Times New Roman" pitchFamily="18" charset="0"/>
              </a:rPr>
              <a:t>when suspected</a:t>
            </a:r>
            <a:r>
              <a:rPr lang="en" sz="2400" dirty="0" smtClean="0">
                <a:effectLst/>
                <a:latin typeface="Times New Roman" pitchFamily="18" charset="0"/>
              </a:rPr>
              <a:t> malignant or tuberculosis etiology</a:t>
            </a: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sr-Latn-RS" sz="2400" dirty="0" smtClean="0">
                <a:effectLst/>
                <a:latin typeface="Times New Roman" pitchFamily="18" charset="0"/>
              </a:rPr>
              <a:t>It is performed</a:t>
            </a:r>
            <a:r>
              <a:rPr lang="en" sz="2400" dirty="0" smtClean="0">
                <a:effectLst/>
                <a:latin typeface="Times New Roman" pitchFamily="18" charset="0"/>
              </a:rPr>
              <a:t> in general anesthesia</a:t>
            </a:r>
            <a:r>
              <a:rPr lang="sr-Latn-RS" sz="2400" dirty="0" smtClean="0">
                <a:effectLst/>
                <a:latin typeface="Times New Roman" pitchFamily="18" charset="0"/>
              </a:rPr>
              <a:t>, with</a:t>
            </a:r>
            <a:r>
              <a:rPr lang="en" sz="2400" dirty="0" smtClean="0">
                <a:effectLst/>
                <a:latin typeface="Times New Roman" pitchFamily="18" charset="0"/>
              </a:rPr>
              <a:t> special optical equipment, biopsy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parietal pleura </a:t>
            </a:r>
            <a:r>
              <a:rPr lang="sr-Latn-RS" sz="2400" dirty="0" smtClean="0">
                <a:effectLst/>
                <a:latin typeface="Times New Roman" pitchFamily="18" charset="0"/>
              </a:rPr>
              <a:t>under</a:t>
            </a:r>
            <a:r>
              <a:rPr lang="en" sz="2400" dirty="0" smtClean="0">
                <a:effectLst/>
                <a:latin typeface="Times New Roman" pitchFamily="18" charset="0"/>
              </a:rPr>
              <a:t> </a:t>
            </a:r>
            <a:r>
              <a:rPr lang="sr-Latn-RS" sz="2400" dirty="0" smtClean="0">
                <a:effectLst/>
                <a:latin typeface="Times New Roman" pitchFamily="18" charset="0"/>
              </a:rPr>
              <a:t>eye </a:t>
            </a:r>
            <a:r>
              <a:rPr lang="en" sz="2400" dirty="0" smtClean="0">
                <a:effectLst/>
                <a:latin typeface="Times New Roman" pitchFamily="18" charset="0"/>
              </a:rPr>
              <a:t>control</a:t>
            </a:r>
            <a:r>
              <a:rPr lang="sr-Latn-RS" sz="2400" dirty="0" smtClean="0"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through the optics</a:t>
            </a: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endParaRPr lang="hr-HR" sz="24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After intervention </a:t>
            </a:r>
            <a:r>
              <a:rPr lang="sr-Latn-RS" sz="2400" dirty="0" smtClean="0">
                <a:effectLst/>
                <a:latin typeface="Times New Roman" pitchFamily="18" charset="0"/>
              </a:rPr>
              <a:t>it </a:t>
            </a:r>
            <a:r>
              <a:rPr lang="en" sz="2400" dirty="0" smtClean="0">
                <a:effectLst/>
                <a:latin typeface="Times New Roman" pitchFamily="18" charset="0"/>
              </a:rPr>
              <a:t>is necessary </a:t>
            </a:r>
            <a:r>
              <a:rPr lang="sr-Latn-RS" sz="2400" dirty="0" smtClean="0">
                <a:effectLst/>
                <a:latin typeface="Times New Roman" pitchFamily="18" charset="0"/>
              </a:rPr>
              <a:t>to perform </a:t>
            </a:r>
            <a:r>
              <a:rPr lang="en" sz="2400" dirty="0" smtClean="0">
                <a:effectLst/>
                <a:latin typeface="Times New Roman" pitchFamily="18" charset="0"/>
              </a:rPr>
              <a:t>thoracic drainage</a:t>
            </a: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en" sz="2400" b="1" dirty="0" smtClean="0">
                <a:effectLst/>
                <a:latin typeface="Times New Roman" pitchFamily="18" charset="0"/>
              </a:rPr>
              <a:t>Contraindication</a:t>
            </a:r>
            <a:r>
              <a:rPr lang="en" sz="2400" dirty="0" smtClean="0">
                <a:effectLst/>
                <a:latin typeface="Times New Roman" pitchFamily="18" charset="0"/>
              </a:rPr>
              <a:t> - empyema </a:t>
            </a:r>
            <a:r>
              <a:rPr lang="sr-Latn-RS" sz="2400" dirty="0" smtClean="0">
                <a:effectLst/>
                <a:latin typeface="Times New Roman" pitchFamily="18" charset="0"/>
              </a:rPr>
              <a:t>of the </a:t>
            </a:r>
            <a:r>
              <a:rPr lang="en" sz="2400" dirty="0" smtClean="0">
                <a:effectLst/>
                <a:latin typeface="Times New Roman" pitchFamily="18" charset="0"/>
              </a:rPr>
              <a:t>pleura</a:t>
            </a: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b="1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92100"/>
            <a:ext cx="9396413" cy="1384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" altLang="sr-Latn-RS" sz="3600" b="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PLEUROSCOPY </a:t>
            </a:r>
            <a:r>
              <a:rPr lang="sr-Latn-CS" altLang="sr-Latn-RS" sz="3600" b="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/>
            </a:r>
            <a:br>
              <a:rPr lang="sr-Latn-CS" altLang="sr-Latn-RS" sz="3600" b="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</a:br>
            <a:r>
              <a:rPr lang="en" altLang="sr-Latn-RS" sz="3600" b="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(THORACOSCOPY)</a:t>
            </a:r>
            <a:endParaRPr lang="en-US" altLang="sr-Latn-RS" sz="3600" b="0" dirty="0" smtClean="0">
              <a:solidFill>
                <a:schemeClr val="hlink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785938"/>
            <a:ext cx="7599362" cy="541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Clr>
                <a:srgbClr val="FF0000"/>
              </a:buClr>
            </a:pPr>
            <a:r>
              <a:rPr lang="sr-Latn-RS" altLang="sr-Latn-RS" sz="2400" dirty="0">
                <a:effectLst/>
                <a:latin typeface="Times New Roman" panose="02020603050405020304" pitchFamily="18" charset="0"/>
              </a:rPr>
              <a:t>i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n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etiological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ly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unclear pleural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effusion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5476" name="Picture 4" descr="image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842072"/>
            <a:ext cx="2449513" cy="196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7" name="Picture 5" descr="images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53000"/>
            <a:ext cx="23764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8" name="Picture 6" descr="images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946" y="4842072"/>
            <a:ext cx="2560074" cy="196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Best Lung Specialists and Best Asthma Doctor Hanamkonda, Warang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756" y="2290959"/>
            <a:ext cx="6096000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60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Thoracoscopy - </a:t>
            </a:r>
            <a:r>
              <a:rPr lang="en" altLang="sr-Latn-RS" sz="3600" i="1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indications</a:t>
            </a:r>
            <a:r>
              <a:rPr lang="hr-HR" altLang="sr-Latn-RS" sz="3600" i="1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/>
            </a:r>
            <a:br>
              <a:rPr lang="hr-HR" altLang="sr-Latn-RS" sz="3600" i="1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</a:br>
            <a:endParaRPr lang="en-US" altLang="sr-Latn-RS" sz="3600" i="1" smtClean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571625"/>
            <a:ext cx="8324850" cy="5743575"/>
          </a:xfrm>
        </p:spPr>
        <p:txBody>
          <a:bodyPr/>
          <a:lstStyle/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en" sz="2400" b="1" dirty="0" smtClean="0">
                <a:solidFill>
                  <a:srgbClr val="66CCFF"/>
                </a:solidFill>
                <a:latin typeface="Times New Roman" pitchFamily="18" charset="0"/>
              </a:rPr>
              <a:t>PNEUMOTHORAX </a:t>
            </a:r>
            <a:r>
              <a:rPr lang="en" sz="2400" b="1" dirty="0" smtClean="0">
                <a:solidFill>
                  <a:srgbClr val="F0E500"/>
                </a:solidFill>
                <a:latin typeface="Times New Roman" pitchFamily="18" charset="0"/>
              </a:rPr>
              <a:t>- </a:t>
            </a:r>
            <a:r>
              <a:rPr lang="en" sz="2400" dirty="0" smtClean="0">
                <a:effectLst/>
                <a:latin typeface="Times New Roman" pitchFamily="18" charset="0"/>
              </a:rPr>
              <a:t>spontaneous and traumatic</a:t>
            </a: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sr-Latn-RS" sz="2400" dirty="0" smtClean="0">
                <a:effectLst/>
                <a:latin typeface="Times New Roman" pitchFamily="18" charset="0"/>
              </a:rPr>
              <a:t>it is </a:t>
            </a:r>
            <a:r>
              <a:rPr lang="en" sz="2400" dirty="0" smtClean="0">
                <a:effectLst/>
                <a:latin typeface="Times New Roman" pitchFamily="18" charset="0"/>
              </a:rPr>
              <a:t>perform</a:t>
            </a:r>
            <a:r>
              <a:rPr lang="sr-Latn-RS" sz="2400" dirty="0" smtClean="0">
                <a:effectLst/>
                <a:latin typeface="Times New Roman" pitchFamily="18" charset="0"/>
              </a:rPr>
              <a:t>ed</a:t>
            </a:r>
            <a:r>
              <a:rPr lang="en" sz="2400" dirty="0" smtClean="0">
                <a:effectLst/>
                <a:latin typeface="Times New Roman" pitchFamily="18" charset="0"/>
              </a:rPr>
              <a:t> in local anesthesia because of determination</a:t>
            </a:r>
            <a:r>
              <a:rPr lang="sr-Latn-RS" sz="2400" dirty="0" smtClean="0">
                <a:effectLst/>
                <a:latin typeface="Times New Roman" pitchFamily="18" charset="0"/>
              </a:rPr>
              <a:t> of</a:t>
            </a:r>
            <a:r>
              <a:rPr lang="en" sz="2400" dirty="0" smtClean="0">
                <a:effectLst/>
                <a:latin typeface="Times New Roman" pitchFamily="18" charset="0"/>
              </a:rPr>
              <a:t> localization</a:t>
            </a:r>
            <a:r>
              <a:rPr lang="sr-Latn-RS" sz="2400" dirty="0" smtClean="0">
                <a:effectLst/>
                <a:latin typeface="Times New Roman" pitchFamily="18" charset="0"/>
              </a:rPr>
              <a:t> of</a:t>
            </a:r>
            <a:r>
              <a:rPr lang="en" sz="2400" dirty="0" smtClean="0">
                <a:effectLst/>
                <a:latin typeface="Times New Roman" pitchFamily="18" charset="0"/>
              </a:rPr>
              <a:t> bullae - therapeutic and diagnostic possibilities</a:t>
            </a:r>
            <a:r>
              <a:rPr lang="sr-Latn-RS" sz="2400" dirty="0" smtClean="0">
                <a:effectLst/>
                <a:latin typeface="Times New Roman" pitchFamily="18" charset="0"/>
              </a:rPr>
              <a:t> are</a:t>
            </a:r>
            <a:r>
              <a:rPr lang="en" sz="2400" dirty="0" smtClean="0">
                <a:effectLst/>
                <a:latin typeface="Times New Roman" pitchFamily="18" charset="0"/>
              </a:rPr>
              <a:t> expanded and modified in VATS</a:t>
            </a: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after intervention</a:t>
            </a:r>
            <a:r>
              <a:rPr lang="sr-Latn-RS" sz="2400" dirty="0" smtClean="0">
                <a:effectLst/>
                <a:latin typeface="Times New Roman" pitchFamily="18" charset="0"/>
              </a:rPr>
              <a:t> it</a:t>
            </a:r>
            <a:r>
              <a:rPr lang="en" sz="2400" dirty="0" smtClean="0">
                <a:effectLst/>
                <a:latin typeface="Times New Roman" pitchFamily="18" charset="0"/>
              </a:rPr>
              <a:t> is necessary </a:t>
            </a:r>
            <a:r>
              <a:rPr lang="sr-Latn-RS" sz="2400" dirty="0" smtClean="0">
                <a:effectLst/>
                <a:latin typeface="Times New Roman" pitchFamily="18" charset="0"/>
              </a:rPr>
              <a:t>to perform </a:t>
            </a:r>
            <a:r>
              <a:rPr lang="en" sz="2400" dirty="0" smtClean="0">
                <a:effectLst/>
                <a:latin typeface="Times New Roman" pitchFamily="18" charset="0"/>
              </a:rPr>
              <a:t>thoracic drainage</a:t>
            </a: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None/>
              <a:defRPr/>
            </a:pP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19D734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method </a:t>
            </a:r>
            <a:r>
              <a:rPr lang="sr-Latn-RS" sz="2400" dirty="0" smtClean="0">
                <a:effectLst/>
                <a:latin typeface="Times New Roman" pitchFamily="18" charset="0"/>
              </a:rPr>
              <a:t>is</a:t>
            </a:r>
            <a:r>
              <a:rPr lang="en" sz="2400" dirty="0" smtClean="0">
                <a:effectLst/>
                <a:latin typeface="Times New Roman" pitchFamily="18" charset="0"/>
              </a:rPr>
              <a:t> today practically not applie</a:t>
            </a:r>
            <a:r>
              <a:rPr lang="sr-Latn-RS" sz="2400" dirty="0" smtClean="0">
                <a:effectLst/>
                <a:latin typeface="Times New Roman" pitchFamily="18" charset="0"/>
              </a:rPr>
              <a:t>d</a:t>
            </a:r>
            <a:r>
              <a:rPr lang="en" sz="2400" dirty="0" smtClean="0">
                <a:effectLst/>
                <a:latin typeface="Times New Roman" pitchFamily="18" charset="0"/>
              </a:rPr>
              <a:t> because </a:t>
            </a:r>
            <a:r>
              <a:rPr lang="sr-Latn-RS" sz="2400" dirty="0" smtClean="0">
                <a:effectLst/>
                <a:latin typeface="Times New Roman" pitchFamily="18" charset="0"/>
              </a:rPr>
              <a:t>it </a:t>
            </a:r>
            <a:r>
              <a:rPr lang="en" sz="2400" dirty="0" smtClean="0">
                <a:effectLst/>
                <a:latin typeface="Times New Roman" pitchFamily="18" charset="0"/>
              </a:rPr>
              <a:t>is replaced </a:t>
            </a:r>
            <a:r>
              <a:rPr lang="sr-Latn-RS" sz="2400" dirty="0" smtClean="0">
                <a:effectLst/>
                <a:latin typeface="Times New Roman" pitchFamily="18" charset="0"/>
              </a:rPr>
              <a:t>and</a:t>
            </a:r>
            <a:r>
              <a:rPr lang="en" sz="2400" dirty="0" smtClean="0">
                <a:effectLst/>
                <a:latin typeface="Times New Roman" pitchFamily="18" charset="0"/>
              </a:rPr>
              <a:t> modified by VATS</a:t>
            </a: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endParaRPr lang="hr-HR" sz="2400" b="1" dirty="0" smtClean="0">
              <a:solidFill>
                <a:srgbClr val="F0E500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b="1" dirty="0" smtClean="0">
              <a:solidFill>
                <a:srgbClr val="F0E5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11560" y="357188"/>
            <a:ext cx="7992888" cy="1000125"/>
          </a:xfrm>
        </p:spPr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Mediastinoscopy</a:t>
            </a:r>
            <a:r>
              <a:rPr lang="sr-Latn-RS" sz="36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6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Latn-RS" sz="3600" i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Types</a:t>
            </a:r>
            <a:r>
              <a:rPr lang="en" sz="3600" i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3600" i="1" dirty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and indications</a:t>
            </a:r>
            <a:endParaRPr lang="en-US" sz="3600" i="1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5" y="1628799"/>
            <a:ext cx="7560841" cy="4752529"/>
          </a:xfrm>
        </p:spPr>
        <p:txBody>
          <a:bodyPr/>
          <a:lstStyle/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None/>
              <a:defRPr/>
            </a:pPr>
            <a:endParaRPr lang="sr-Latn-CS" sz="2400" b="1" dirty="0" smtClean="0">
              <a:solidFill>
                <a:srgbClr val="66CCFF"/>
              </a:solidFill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rgbClr val="66CCFF"/>
                </a:solidFill>
                <a:latin typeface="Times New Roman" pitchFamily="18" charset="0"/>
              </a:rPr>
              <a:t>Front - </a:t>
            </a:r>
            <a:r>
              <a:rPr lang="sr-Latn-RS" sz="2400" b="1" dirty="0" smtClean="0">
                <a:solidFill>
                  <a:schemeClr val="tx2"/>
                </a:solidFill>
                <a:latin typeface="Times New Roman" pitchFamily="18" charset="0"/>
              </a:rPr>
              <a:t>per</a:t>
            </a:r>
            <a:r>
              <a:rPr lang="en" sz="2400" b="1" dirty="0" smtClean="0">
                <a:solidFill>
                  <a:schemeClr val="tx2"/>
                </a:solidFill>
                <a:latin typeface="Times New Roman" pitchFamily="18" charset="0"/>
              </a:rPr>
              <a:t> Carlens</a:t>
            </a:r>
            <a:endParaRPr lang="hr-HR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rgbClr val="66CCFF"/>
                </a:solidFill>
                <a:latin typeface="Times New Roman" pitchFamily="18" charset="0"/>
              </a:rPr>
              <a:t>Parasternal mediastinotomy - </a:t>
            </a:r>
            <a:r>
              <a:rPr lang="sr-Latn-RS" sz="2400" b="1" dirty="0" smtClean="0">
                <a:solidFill>
                  <a:schemeClr val="tx2"/>
                </a:solidFill>
                <a:latin typeface="Times New Roman" pitchFamily="18" charset="0"/>
              </a:rPr>
              <a:t>per</a:t>
            </a:r>
            <a:r>
              <a:rPr lang="en" sz="2400" b="1" dirty="0" smtClean="0">
                <a:solidFill>
                  <a:schemeClr val="tx2"/>
                </a:solidFill>
                <a:latin typeface="Times New Roman" pitchFamily="18" charset="0"/>
              </a:rPr>
              <a:t> Chamberlain</a:t>
            </a:r>
            <a:endParaRPr lang="hr-HR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rgbClr val="66CCFF"/>
                </a:solidFill>
                <a:latin typeface="Times New Roman" pitchFamily="18" charset="0"/>
              </a:rPr>
              <a:t>Modified mediastinoscopy - </a:t>
            </a:r>
            <a:r>
              <a:rPr lang="en" sz="2400" b="1" dirty="0" smtClean="0">
                <a:solidFill>
                  <a:schemeClr val="tx2"/>
                </a:solidFill>
                <a:latin typeface="Times New Roman" pitchFamily="18" charset="0"/>
              </a:rPr>
              <a:t>per Ginsberg</a:t>
            </a:r>
            <a:endParaRPr lang="hr-HR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b="1" dirty="0" smtClean="0">
                <a:solidFill>
                  <a:srgbClr val="F0E500"/>
                </a:solidFill>
                <a:latin typeface="Times New Roman" pitchFamily="18" charset="0"/>
              </a:rPr>
              <a:t>___________________________________</a:t>
            </a:r>
          </a:p>
          <a:p>
            <a:pPr eaLnBrk="1" hangingPunct="1">
              <a:buClr>
                <a:srgbClr val="66CCFF"/>
              </a:buClr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Indication -</a:t>
            </a:r>
            <a:r>
              <a:rPr lang="en" sz="2400" b="1" dirty="0" smtClean="0">
                <a:solidFill>
                  <a:srgbClr val="F0E500"/>
                </a:solidFill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assessment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expansion </a:t>
            </a:r>
            <a:r>
              <a:rPr lang="sr-Latn-RS" sz="2400" dirty="0" smtClean="0">
                <a:effectLst/>
                <a:latin typeface="Times New Roman" pitchFamily="18" charset="0"/>
              </a:rPr>
              <a:t>of lung </a:t>
            </a:r>
            <a:r>
              <a:rPr lang="en" sz="2400" dirty="0" smtClean="0">
                <a:effectLst/>
                <a:latin typeface="Times New Roman" pitchFamily="18" charset="0"/>
              </a:rPr>
              <a:t>carcinoma</a:t>
            </a:r>
            <a:r>
              <a:rPr lang="sr-Latn-RS" sz="2400" dirty="0" smtClean="0"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:</a:t>
            </a: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biopsy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paratracheal, pretracheal,</a:t>
            </a:r>
            <a:r>
              <a:rPr lang="sr-Latn-RS" sz="2400" dirty="0" smtClean="0"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tracheobronchial and subcarinal l</a:t>
            </a:r>
            <a:r>
              <a:rPr lang="sr-Latn-RS" sz="2400" dirty="0" smtClean="0">
                <a:effectLst/>
                <a:latin typeface="Times New Roman" pitchFamily="18" charset="0"/>
              </a:rPr>
              <a:t>n</a:t>
            </a:r>
            <a:endParaRPr lang="en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biopsy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l</a:t>
            </a:r>
            <a:r>
              <a:rPr lang="sr-Latn-RS" sz="2400" dirty="0" smtClean="0">
                <a:effectLst/>
                <a:latin typeface="Times New Roman" pitchFamily="18" charset="0"/>
              </a:rPr>
              <a:t>n</a:t>
            </a:r>
            <a:r>
              <a:rPr lang="en" sz="2400" dirty="0" smtClean="0">
                <a:effectLst/>
                <a:latin typeface="Times New Roman" pitchFamily="18" charset="0"/>
              </a:rPr>
              <a:t> in aortopulmonary window</a:t>
            </a:r>
            <a:endParaRPr lang="en-US" sz="2400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" altLang="sr-Latn-RS" sz="360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MEDIASTINOSCOPY</a:t>
            </a:r>
            <a:endParaRPr lang="en-US" altLang="sr-Latn-RS" sz="3600" smtClean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8547" name="Picture 3" descr="Mediastinum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1905000"/>
            <a:ext cx="5329238" cy="4264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5857876" y="5881688"/>
            <a:ext cx="1223962" cy="2873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313" y="214313"/>
            <a:ext cx="8715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en" sz="3200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 </a:t>
            </a:r>
            <a:r>
              <a:rPr lang="sr-Cyrl-CS" sz="3200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/>
            </a:r>
            <a:br>
              <a:rPr lang="sr-Cyrl-CS" sz="3200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</a:br>
            <a:r>
              <a:rPr lang="en" sz="3200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Surg</a:t>
            </a:r>
            <a:r>
              <a:rPr lang="sr-Latn-RS" sz="3200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ical</a:t>
            </a:r>
            <a:r>
              <a:rPr lang="en" sz="32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 biopsy</a:t>
            </a:r>
            <a:r>
              <a:rPr lang="sr-Latn-RS" sz="32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 of the</a:t>
            </a:r>
            <a:r>
              <a:rPr lang="en" sz="32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 lungs </a:t>
            </a:r>
            <a:r>
              <a:rPr lang="en-US" sz="32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" sz="3200" i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indications</a:t>
            </a:r>
            <a:r>
              <a:rPr lang="hr-HR" sz="3200" i="1" u="sng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hr-HR" sz="3200" i="1" u="sng" dirty="0" smtClean="0">
                <a:solidFill>
                  <a:schemeClr val="tx1"/>
                </a:solidFill>
                <a:latin typeface="Arial" charset="0"/>
              </a:rPr>
            </a:br>
            <a:endParaRPr lang="en-US" sz="3200" i="1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357313"/>
            <a:ext cx="8229600" cy="5715000"/>
          </a:xfrm>
        </p:spPr>
        <p:txBody>
          <a:bodyPr/>
          <a:lstStyle/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Diffuse pulmonary lesions </a:t>
            </a:r>
            <a:r>
              <a:rPr lang="sr-Latn-RS" sz="2400" b="1" dirty="0" smtClean="0">
                <a:solidFill>
                  <a:schemeClr val="hlink"/>
                </a:solidFill>
                <a:latin typeface="Times New Roman" pitchFamily="18" charset="0"/>
              </a:rPr>
              <a:t>of </a:t>
            </a: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undetermined etiology</a:t>
            </a:r>
            <a:endParaRPr lang="hr-HR" sz="24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Mini</a:t>
            </a:r>
            <a:r>
              <a:rPr lang="sr-Latn-RS" sz="2400" dirty="0" smtClean="0"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thoracotomy :</a:t>
            </a: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open biopsy per Classen - length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mini</a:t>
            </a:r>
            <a:r>
              <a:rPr lang="sr-Latn-RS" sz="2400" dirty="0" smtClean="0"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thoracotomy </a:t>
            </a:r>
            <a:r>
              <a:rPr lang="sr-Latn-RS" sz="2400" dirty="0" smtClean="0">
                <a:effectLst/>
                <a:latin typeface="Times New Roman" pitchFamily="18" charset="0"/>
              </a:rPr>
              <a:t>is </a:t>
            </a:r>
            <a:r>
              <a:rPr lang="en" sz="2400" dirty="0" smtClean="0">
                <a:effectLst/>
                <a:latin typeface="Times New Roman" pitchFamily="18" charset="0"/>
              </a:rPr>
              <a:t>about 5-8 cm (</a:t>
            </a:r>
            <a:r>
              <a:rPr lang="sr-Latn-RS" sz="2400" dirty="0" smtClean="0">
                <a:effectLst/>
                <a:latin typeface="Times New Roman" pitchFamily="18" charset="0"/>
              </a:rPr>
              <a:t>it is performed on</a:t>
            </a:r>
            <a:r>
              <a:rPr lang="en" sz="2400" dirty="0" smtClean="0">
                <a:effectLst/>
                <a:latin typeface="Times New Roman" pitchFamily="18" charset="0"/>
              </a:rPr>
              <a:t> both side</a:t>
            </a:r>
            <a:r>
              <a:rPr lang="sr-Latn-RS" sz="2400" dirty="0" smtClean="0">
                <a:effectLst/>
                <a:latin typeface="Times New Roman" pitchFamily="18" charset="0"/>
              </a:rPr>
              <a:t>s</a:t>
            </a:r>
            <a:r>
              <a:rPr lang="en" sz="2400" dirty="0" smtClean="0">
                <a:effectLst/>
                <a:latin typeface="Times New Roman" pitchFamily="18" charset="0"/>
              </a:rPr>
              <a:t>,</a:t>
            </a:r>
            <a:r>
              <a:rPr lang="sr-Latn-RS" sz="2400" dirty="0" smtClean="0">
                <a:effectLst/>
                <a:latin typeface="Times New Roman" pitchFamily="18" charset="0"/>
              </a:rPr>
              <a:t> with</a:t>
            </a:r>
            <a:r>
              <a:rPr lang="en" sz="2400" dirty="0" smtClean="0">
                <a:effectLst/>
                <a:latin typeface="Times New Roman" pitchFamily="18" charset="0"/>
              </a:rPr>
              <a:t> good visual control </a:t>
            </a:r>
            <a:r>
              <a:rPr lang="sr-Latn-RS" sz="2400" dirty="0" smtClean="0">
                <a:effectLst/>
                <a:latin typeface="Times New Roman" pitchFamily="18" charset="0"/>
              </a:rPr>
              <a:t>of the </a:t>
            </a:r>
            <a:r>
              <a:rPr lang="en" sz="2400" dirty="0" smtClean="0">
                <a:effectLst/>
                <a:latin typeface="Times New Roman" pitchFamily="18" charset="0"/>
              </a:rPr>
              <a:t>whole lungs and pl</a:t>
            </a:r>
            <a:r>
              <a:rPr lang="sr-Latn-RS" sz="2400" dirty="0" smtClean="0">
                <a:effectLst/>
                <a:latin typeface="Times New Roman" pitchFamily="18" charset="0"/>
              </a:rPr>
              <a:t>eural</a:t>
            </a:r>
            <a:r>
              <a:rPr lang="en" sz="2400" dirty="0" smtClean="0">
                <a:effectLst/>
                <a:latin typeface="Times New Roman" pitchFamily="18" charset="0"/>
              </a:rPr>
              <a:t> space)</a:t>
            </a: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open biopsy per Massen - length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mini</a:t>
            </a:r>
            <a:r>
              <a:rPr lang="sr-Latn-RS" sz="2400" dirty="0" smtClean="0"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thoracotomy </a:t>
            </a:r>
            <a:r>
              <a:rPr lang="sr-Latn-RS" sz="2400" dirty="0" smtClean="0">
                <a:effectLst/>
                <a:latin typeface="Times New Roman" pitchFamily="18" charset="0"/>
              </a:rPr>
              <a:t>is </a:t>
            </a:r>
            <a:r>
              <a:rPr lang="en" sz="2400" dirty="0" smtClean="0">
                <a:effectLst/>
                <a:latin typeface="Times New Roman" pitchFamily="18" charset="0"/>
              </a:rPr>
              <a:t>about 2 cm (part</a:t>
            </a:r>
            <a:r>
              <a:rPr lang="sr-Latn-RS" sz="2400" dirty="0" smtClean="0">
                <a:effectLst/>
                <a:latin typeface="Times New Roman" pitchFamily="18" charset="0"/>
              </a:rPr>
              <a:t> of the</a:t>
            </a:r>
            <a:r>
              <a:rPr lang="en" sz="2400" dirty="0" smtClean="0">
                <a:effectLst/>
                <a:latin typeface="Times New Roman" pitchFamily="18" charset="0"/>
              </a:rPr>
              <a:t> lungs, lingula, left lung</a:t>
            </a:r>
            <a:r>
              <a:rPr lang="sr-Latn-RS" sz="2400" dirty="0" smtClean="0">
                <a:effectLst/>
                <a:latin typeface="Times New Roman" pitchFamily="18" charset="0"/>
              </a:rPr>
              <a:t> is</a:t>
            </a:r>
            <a:r>
              <a:rPr lang="en" sz="2400" dirty="0" smtClean="0">
                <a:effectLst/>
                <a:latin typeface="Times New Roman" pitchFamily="18" charset="0"/>
              </a:rPr>
              <a:t> mobilize</a:t>
            </a:r>
            <a:r>
              <a:rPr lang="sr-Latn-RS" sz="2400" dirty="0" smtClean="0">
                <a:effectLst/>
                <a:latin typeface="Times New Roman" pitchFamily="18" charset="0"/>
              </a:rPr>
              <a:t>d</a:t>
            </a:r>
            <a:r>
              <a:rPr lang="en" sz="2400" dirty="0" smtClean="0">
                <a:effectLst/>
                <a:latin typeface="Times New Roman" pitchFamily="18" charset="0"/>
              </a:rPr>
              <a:t> through the mediastinoscop</a:t>
            </a:r>
            <a:r>
              <a:rPr lang="sr-Latn-RS" sz="2400" dirty="0" smtClean="0">
                <a:effectLst/>
                <a:latin typeface="Times New Roman" pitchFamily="18" charset="0"/>
              </a:rPr>
              <a:t>e</a:t>
            </a:r>
            <a:r>
              <a:rPr lang="en" sz="2400" dirty="0" smtClean="0">
                <a:effectLst/>
                <a:latin typeface="Times New Roman" pitchFamily="18" charset="0"/>
              </a:rPr>
              <a:t>,</a:t>
            </a:r>
            <a:r>
              <a:rPr lang="sr-Latn-RS" sz="2400" dirty="0" smtClean="0">
                <a:effectLst/>
                <a:latin typeface="Times New Roman" pitchFamily="18" charset="0"/>
              </a:rPr>
              <a:t> with</a:t>
            </a:r>
            <a:r>
              <a:rPr lang="en" sz="2400" dirty="0" smtClean="0">
                <a:effectLst/>
                <a:latin typeface="Times New Roman" pitchFamily="18" charset="0"/>
              </a:rPr>
              <a:t> limited visual control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lungs and pl</a:t>
            </a:r>
            <a:r>
              <a:rPr lang="sr-Latn-RS" sz="2400" dirty="0" smtClean="0">
                <a:effectLst/>
                <a:latin typeface="Times New Roman" pitchFamily="18" charset="0"/>
              </a:rPr>
              <a:t>eural</a:t>
            </a:r>
            <a:r>
              <a:rPr lang="en" sz="2400" dirty="0" smtClean="0">
                <a:effectLst/>
                <a:latin typeface="Times New Roman" pitchFamily="18" charset="0"/>
              </a:rPr>
              <a:t> space)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solidFill>
                  <a:srgbClr val="F0E500"/>
                </a:solidFill>
                <a:effectLst/>
                <a:latin typeface="Times New Roman" pitchFamily="18" charset="0"/>
              </a:rPr>
              <a:t>___________________________________________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After biops</a:t>
            </a:r>
            <a:r>
              <a:rPr lang="sr-Latn-RS" sz="2800" b="1" dirty="0" smtClean="0">
                <a:solidFill>
                  <a:schemeClr val="hlink"/>
                </a:solidFill>
                <a:latin typeface="Times New Roman" pitchFamily="18" charset="0"/>
              </a:rPr>
              <a:t>y it</a:t>
            </a: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 is necessary </a:t>
            </a:r>
            <a:r>
              <a:rPr lang="sr-Latn-RS" sz="2800" b="1" dirty="0" smtClean="0">
                <a:solidFill>
                  <a:schemeClr val="hlink"/>
                </a:solidFill>
                <a:latin typeface="Times New Roman" pitchFamily="18" charset="0"/>
              </a:rPr>
              <a:t>to perform </a:t>
            </a: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thoracic drainage </a:t>
            </a: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eaLnBrk="1" hangingPunct="1">
              <a:defRPr/>
            </a:pPr>
            <a:endParaRPr lang="en-US" sz="2800" b="1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313" y="357188"/>
            <a:ext cx="8472487" cy="1060450"/>
          </a:xfrm>
        </p:spPr>
        <p:txBody>
          <a:bodyPr/>
          <a:lstStyle/>
          <a:p>
            <a:pPr eaLnBrk="1" hangingPunct="1">
              <a:defRPr/>
            </a:pPr>
            <a:r>
              <a:rPr lang="en" sz="3200" dirty="0" smtClean="0">
                <a:solidFill>
                  <a:srgbClr val="2ADE73"/>
                </a:solidFill>
                <a:latin typeface="Times New Roman" pitchFamily="18" charset="0"/>
              </a:rPr>
              <a:t> </a:t>
            </a:r>
            <a:r>
              <a:rPr lang="sr-Latn-CS" sz="3200" dirty="0" smtClean="0">
                <a:solidFill>
                  <a:srgbClr val="2ADE73"/>
                </a:solidFill>
                <a:latin typeface="Times New Roman" pitchFamily="18" charset="0"/>
              </a:rPr>
              <a:t/>
            </a:r>
            <a:br>
              <a:rPr lang="sr-Latn-CS" sz="3200" dirty="0" smtClean="0">
                <a:solidFill>
                  <a:srgbClr val="2ADE73"/>
                </a:solidFill>
                <a:latin typeface="Times New Roman" pitchFamily="18" charset="0"/>
              </a:rPr>
            </a:br>
            <a:r>
              <a:rPr lang="en" sz="3200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Exploratory thoracotomy - </a:t>
            </a:r>
            <a:r>
              <a:rPr lang="en" sz="3200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indications</a:t>
            </a:r>
            <a:r>
              <a:rPr lang="hr-HR" sz="3200" i="1" dirty="0" smtClean="0">
                <a:solidFill>
                  <a:srgbClr val="19D734"/>
                </a:solidFill>
                <a:latin typeface="Times New Roman" pitchFamily="18" charset="0"/>
              </a:rPr>
              <a:t/>
            </a:r>
            <a:br>
              <a:rPr lang="hr-HR" sz="3200" i="1" dirty="0" smtClean="0">
                <a:solidFill>
                  <a:srgbClr val="19D734"/>
                </a:solidFill>
                <a:latin typeface="Times New Roman" pitchFamily="18" charset="0"/>
              </a:rPr>
            </a:br>
            <a:endParaRPr lang="en-US" sz="3200" i="1" dirty="0" smtClean="0">
              <a:solidFill>
                <a:srgbClr val="19D734"/>
              </a:solidFill>
              <a:latin typeface="Times New Roman" pitchFamily="18" charset="0"/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714500"/>
            <a:ext cx="8715375" cy="53721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diagnostic exploratory thoracotomy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is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applie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d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rarely</a:t>
            </a:r>
          </a:p>
          <a:p>
            <a:pPr eaLnBrk="1" hangingPunct="1">
              <a:lnSpc>
                <a:spcPct val="90000"/>
              </a:lnSpc>
              <a:buClr>
                <a:srgbClr val="ED0351"/>
              </a:buClr>
              <a:buFont typeface="Wingdings" panose="05000000000000000000" pitchFamily="2" charset="2"/>
              <a:buNone/>
            </a:pP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sr-Latn-RS" altLang="sr-Latn-RS" sz="2400" dirty="0">
                <a:effectLst/>
                <a:latin typeface="Times New Roman" panose="02020603050405020304" pitchFamily="18" charset="0"/>
              </a:rPr>
              <a:t>i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t is i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ndicate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d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 case 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doubt on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lung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cancer lungs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and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when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it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is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not diagnose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d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by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others methods and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doubt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diffuse mesothelioma (biopsy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of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pleura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from multiple locations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)</a:t>
            </a:r>
            <a:endParaRPr lang="sr-Cyrl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ED0351"/>
              </a:buClr>
              <a:buFont typeface="Wingdings" panose="05000000000000000000" pitchFamily="2" charset="2"/>
              <a:buNone/>
            </a:pP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percentage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of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mortality and morbidity is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high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, especially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 lung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carcinoma</a:t>
            </a:r>
          </a:p>
          <a:p>
            <a:pPr eaLnBrk="1" hangingPunct="1">
              <a:lnSpc>
                <a:spcPct val="90000"/>
              </a:lnSpc>
              <a:buClr>
                <a:srgbClr val="ED0351"/>
              </a:buClr>
              <a:buFont typeface="Wingdings" panose="05000000000000000000" pitchFamily="2" charset="2"/>
              <a:buNone/>
            </a:pP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ED0351"/>
              </a:buClr>
              <a:buFont typeface="Wingdings" panose="05000000000000000000" pitchFamily="2" charset="2"/>
              <a:buChar char="v"/>
            </a:pP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l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ack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of this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method is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the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possibility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inspections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of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only ipsilateral hemithorax and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part of the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mediastinum</a:t>
            </a:r>
            <a:endParaRPr lang="hr-HR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63" y="142875"/>
            <a:ext cx="8229600" cy="1285875"/>
          </a:xfrm>
        </p:spPr>
        <p:txBody>
          <a:bodyPr/>
          <a:lstStyle/>
          <a:p>
            <a:pPr eaLnBrk="1" hangingPunct="1">
              <a:defRPr/>
            </a:pPr>
            <a:r>
              <a:rPr lang="en" sz="2800" dirty="0" smtClean="0">
                <a:solidFill>
                  <a:srgbClr val="FFC000"/>
                </a:solidFill>
                <a:latin typeface="Times New Roman" pitchFamily="18" charset="0"/>
              </a:rPr>
              <a:t>Video - assisted thoracoscopy (VATS)</a:t>
            </a:r>
            <a:r>
              <a:rPr lang="sr-Latn-RS" sz="2800" u="sng" dirty="0">
                <a:solidFill>
                  <a:srgbClr val="FFC000"/>
                </a:solidFill>
                <a:latin typeface="Times New Roman" pitchFamily="18" charset="0"/>
              </a:rPr>
              <a:t/>
            </a:r>
            <a:br>
              <a:rPr lang="sr-Latn-RS" sz="2800" u="sng" dirty="0">
                <a:solidFill>
                  <a:srgbClr val="FFC000"/>
                </a:solidFill>
                <a:latin typeface="Times New Roman" pitchFamily="18" charset="0"/>
              </a:rPr>
            </a:br>
            <a:r>
              <a:rPr lang="en" sz="2800" i="1" dirty="0" smtClean="0">
                <a:solidFill>
                  <a:srgbClr val="FFC000"/>
                </a:solidFill>
                <a:latin typeface="Times New Roman" pitchFamily="18" charset="0"/>
              </a:rPr>
              <a:t>indications</a:t>
            </a:r>
            <a:r>
              <a:rPr lang="hr-HR" sz="2800" i="1" dirty="0" smtClean="0">
                <a:solidFill>
                  <a:srgbClr val="2ADE73"/>
                </a:solidFill>
                <a:latin typeface="Times New Roman" pitchFamily="18" charset="0"/>
              </a:rPr>
              <a:t/>
            </a:r>
            <a:br>
              <a:rPr lang="hr-HR" sz="2800" i="1" dirty="0" smtClean="0">
                <a:solidFill>
                  <a:srgbClr val="2ADE73"/>
                </a:solidFill>
                <a:latin typeface="Times New Roman" pitchFamily="18" charset="0"/>
              </a:rPr>
            </a:br>
            <a:endParaRPr lang="en-US" sz="2800" i="1" dirty="0" smtClean="0">
              <a:solidFill>
                <a:srgbClr val="2ADE73"/>
              </a:solidFill>
              <a:latin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428750"/>
            <a:ext cx="8401050" cy="5429250"/>
          </a:xfrm>
        </p:spPr>
        <p:txBody>
          <a:bodyPr/>
          <a:lstStyle/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Diseases </a:t>
            </a:r>
            <a:r>
              <a:rPr lang="sr-Latn-RS" sz="2400" dirty="0" smtClean="0">
                <a:effectLst/>
                <a:latin typeface="Times New Roman" pitchFamily="18" charset="0"/>
              </a:rPr>
              <a:t>of the </a:t>
            </a:r>
            <a:r>
              <a:rPr lang="en" sz="2400" dirty="0" smtClean="0">
                <a:effectLst/>
                <a:latin typeface="Times New Roman" pitchFamily="18" charset="0"/>
              </a:rPr>
              <a:t>lungs</a:t>
            </a: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Diseases </a:t>
            </a:r>
            <a:r>
              <a:rPr lang="sr-Latn-RS" sz="2400" dirty="0" smtClean="0">
                <a:effectLst/>
                <a:latin typeface="Times New Roman" pitchFamily="18" charset="0"/>
              </a:rPr>
              <a:t>of the </a:t>
            </a:r>
            <a:r>
              <a:rPr lang="en" sz="2400" dirty="0" smtClean="0">
                <a:effectLst/>
                <a:latin typeface="Times New Roman" pitchFamily="18" charset="0"/>
              </a:rPr>
              <a:t>pleura</a:t>
            </a: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Transpleural exploration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mediastinum and aortopulmonary windows</a:t>
            </a: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ED0351"/>
              </a:buClr>
              <a:buFont typeface="Wingdings" panose="05000000000000000000" pitchFamily="2" charset="2"/>
              <a:buChar char="v"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Diseases </a:t>
            </a:r>
            <a:r>
              <a:rPr lang="sr-Latn-RS" sz="2400" dirty="0" smtClean="0">
                <a:effectLst/>
                <a:latin typeface="Times New Roman" pitchFamily="18" charset="0"/>
              </a:rPr>
              <a:t>of the </a:t>
            </a:r>
            <a:r>
              <a:rPr lang="en" sz="2400" dirty="0" smtClean="0">
                <a:effectLst/>
                <a:latin typeface="Times New Roman" pitchFamily="18" charset="0"/>
              </a:rPr>
              <a:t>pericardium</a:t>
            </a:r>
            <a:endParaRPr lang="hr-HR" sz="24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3600" b="1" dirty="0" smtClean="0">
                <a:solidFill>
                  <a:srgbClr val="F0E500"/>
                </a:solidFill>
                <a:latin typeface="Times New Roman" pitchFamily="18" charset="0"/>
              </a:rPr>
              <a:t>__________________________________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chemeClr val="accent1"/>
                </a:solidFill>
                <a:latin typeface="Arial" charset="0"/>
              </a:rPr>
              <a:t>   </a:t>
            </a:r>
            <a:r>
              <a:rPr lang="en" sz="2400" dirty="0" smtClean="0">
                <a:effectLst/>
                <a:latin typeface="Times New Roman" pitchFamily="18" charset="0"/>
              </a:rPr>
              <a:t>Visual control of all surgical procedures over</a:t>
            </a:r>
            <a:r>
              <a:rPr lang="sr-Latn-RS" sz="2400" dirty="0" smtClean="0">
                <a:effectLst/>
                <a:latin typeface="Times New Roman" pitchFamily="18" charset="0"/>
              </a:rPr>
              <a:t> video </a:t>
            </a:r>
            <a:r>
              <a:rPr lang="en" sz="2400" dirty="0" smtClean="0">
                <a:effectLst/>
                <a:latin typeface="Times New Roman" pitchFamily="18" charset="0"/>
              </a:rPr>
              <a:t>system. </a:t>
            </a:r>
            <a:r>
              <a:rPr lang="sr-Latn-RS" sz="2400" dirty="0" smtClean="0">
                <a:effectLst/>
                <a:latin typeface="Times New Roman" pitchFamily="18" charset="0"/>
              </a:rPr>
              <a:t>Good c</a:t>
            </a:r>
            <a:r>
              <a:rPr lang="en" sz="2400" dirty="0" smtClean="0">
                <a:effectLst/>
                <a:latin typeface="Times New Roman" pitchFamily="18" charset="0"/>
              </a:rPr>
              <a:t>ontrol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bleeding.</a:t>
            </a:r>
            <a:endParaRPr lang="sr-Cyrl-CS" sz="24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sr-Latn-RS" sz="2400" dirty="0" smtClean="0">
                <a:effectLst/>
                <a:latin typeface="Times New Roman" pitchFamily="18" charset="0"/>
              </a:rPr>
              <a:t>	It is p</a:t>
            </a:r>
            <a:r>
              <a:rPr lang="en" sz="2400" dirty="0" smtClean="0">
                <a:effectLst/>
                <a:latin typeface="Times New Roman" pitchFamily="18" charset="0"/>
              </a:rPr>
              <a:t>ossible </a:t>
            </a:r>
            <a:r>
              <a:rPr lang="sr-Latn-RS" sz="2400" dirty="0" smtClean="0">
                <a:effectLst/>
                <a:latin typeface="Times New Roman" pitchFamily="18" charset="0"/>
              </a:rPr>
              <a:t>to</a:t>
            </a:r>
            <a:r>
              <a:rPr lang="en" sz="2400" dirty="0" smtClean="0">
                <a:effectLst/>
                <a:latin typeface="Times New Roman" pitchFamily="18" charset="0"/>
              </a:rPr>
              <a:t> combine</a:t>
            </a:r>
            <a:r>
              <a:rPr lang="sr-Latn-RS" sz="2400" dirty="0" smtClean="0">
                <a:effectLst/>
                <a:latin typeface="Times New Roman" pitchFamily="18" charset="0"/>
              </a:rPr>
              <a:t> the</a:t>
            </a:r>
            <a:r>
              <a:rPr lang="en" sz="2400" dirty="0" smtClean="0">
                <a:effectLst/>
                <a:latin typeface="Times New Roman" pitchFamily="18" charset="0"/>
              </a:rPr>
              <a:t> use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VATS, mediastinoscopy and ultrasound (transesophageal)</a:t>
            </a:r>
            <a:r>
              <a:rPr lang="en" sz="2400" dirty="0" smtClean="0">
                <a:effectLst/>
                <a:latin typeface="Arial" charset="0"/>
              </a:rPr>
              <a:t> </a:t>
            </a:r>
            <a:endParaRPr lang="en-US" sz="2400" dirty="0" smtClean="0"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TUMORS </a:t>
            </a: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OF THE </a:t>
            </a: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PLEURA</a:t>
            </a:r>
            <a:endParaRPr lang="en-US" sz="36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420887"/>
            <a:ext cx="8410575" cy="418628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defRPr/>
            </a:pPr>
            <a:r>
              <a:rPr lang="sr-Latn-RS" sz="3600" b="1" dirty="0" smtClean="0">
                <a:effectLst/>
                <a:latin typeface="Times New Roman" pitchFamily="18" charset="0"/>
              </a:rPr>
              <a:t>  </a:t>
            </a:r>
            <a:r>
              <a:rPr lang="en" sz="3600" b="1" dirty="0" smtClean="0">
                <a:effectLst/>
                <a:latin typeface="Times New Roman" pitchFamily="18" charset="0"/>
              </a:rPr>
              <a:t>primary tumors</a:t>
            </a:r>
            <a:endParaRPr lang="sr-Latn-CS" sz="3600" b="1" dirty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3600" b="1" dirty="0" smtClean="0">
                <a:effectLst/>
                <a:latin typeface="Times New Roman" pitchFamily="18" charset="0"/>
              </a:rPr>
              <a:t>  </a:t>
            </a:r>
            <a:r>
              <a:rPr lang="en" sz="3600" b="1" dirty="0" smtClean="0">
                <a:effectLst/>
                <a:latin typeface="Times New Roman" pitchFamily="18" charset="0"/>
              </a:rPr>
              <a:t>secondary tumors</a:t>
            </a:r>
            <a:endParaRPr lang="en-US" sz="3600" b="1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6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Video - assisted thoracoscopy </a:t>
            </a:r>
            <a:r>
              <a:rPr lang="en-US" altLang="sr-Latn-RS" sz="36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/>
            </a:r>
            <a:br>
              <a:rPr lang="en-US" altLang="sr-Latn-RS" sz="36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</a:br>
            <a:r>
              <a:rPr lang="en" altLang="sr-Latn-RS" sz="3600" i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(</a:t>
            </a:r>
            <a:r>
              <a:rPr lang="sr-Latn-RS" altLang="sr-Latn-RS" sz="3600" i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V</a:t>
            </a:r>
            <a:r>
              <a:rPr lang="en" altLang="sr-Latn-RS" sz="3600" i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</a:rPr>
              <a:t>ATS)</a:t>
            </a:r>
          </a:p>
        </p:txBody>
      </p:sp>
      <p:pic>
        <p:nvPicPr>
          <p:cNvPr id="112643" name="Picture 3" descr="thoracoscopy-b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163" y="2071688"/>
            <a:ext cx="4033837" cy="3667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44" name="Picture 4" descr="VATS-56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56113" y="2143125"/>
            <a:ext cx="4340225" cy="3500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/>
          <a:lstStyle/>
          <a:p>
            <a:r>
              <a:rPr lang="en" dirty="0" smtClean="0"/>
              <a:t> </a:t>
            </a:r>
            <a:r>
              <a:rPr lang="sr-Cyrl-RS" dirty="0" smtClean="0"/>
              <a:t/>
            </a:r>
            <a:br>
              <a:rPr lang="sr-Cyrl-RS" dirty="0" smtClean="0"/>
            </a:br>
            <a:r>
              <a:rPr lang="e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079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TUMORS</a:t>
            </a: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 OF THE</a:t>
            </a: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 PLEURA</a:t>
            </a:r>
            <a:endParaRPr lang="en-US" sz="36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en" sz="2800" dirty="0" smtClean="0">
                <a:latin typeface="Arial" charset="0"/>
              </a:rPr>
              <a:t>   </a:t>
            </a:r>
            <a:r>
              <a:rPr lang="en" b="1" dirty="0" smtClean="0">
                <a:latin typeface="Times New Roman" pitchFamily="18" charset="0"/>
              </a:rPr>
              <a:t>Benign mesothelioma</a:t>
            </a:r>
            <a:endParaRPr lang="en-US" b="1" dirty="0" smtClean="0"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 </a:t>
            </a:r>
            <a:r>
              <a:rPr lang="sr-Latn-RS" sz="2800" b="1" dirty="0" smtClean="0">
                <a:latin typeface="Times New Roman" pitchFamily="18" charset="0"/>
              </a:rPr>
              <a:t>originates</a:t>
            </a:r>
            <a:r>
              <a:rPr lang="en" sz="2800" b="1" dirty="0" smtClean="0">
                <a:latin typeface="Times New Roman" pitchFamily="18" charset="0"/>
              </a:rPr>
              <a:t> from visceral or parietal pleura</a:t>
            </a:r>
            <a:endParaRPr lang="sr-Latn-C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 symptoms - cough and pain</a:t>
            </a:r>
            <a:endParaRPr lang="sr-Latn-C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 diagnosis </a:t>
            </a:r>
            <a:r>
              <a:rPr lang="sr-Latn-RS" sz="2800" b="1" dirty="0">
                <a:latin typeface="Times New Roman" pitchFamily="18" charset="0"/>
              </a:rPr>
              <a:t>-</a:t>
            </a:r>
            <a:r>
              <a:rPr lang="en" sz="2800" b="1" dirty="0" smtClean="0">
                <a:latin typeface="Times New Roman" pitchFamily="18" charset="0"/>
              </a:rPr>
              <a:t> </a:t>
            </a:r>
            <a:r>
              <a:rPr lang="sr-Latn-RS" sz="2800" b="1" dirty="0" smtClean="0">
                <a:latin typeface="Times New Roman" pitchFamily="18" charset="0"/>
              </a:rPr>
              <a:t>by </a:t>
            </a:r>
            <a:r>
              <a:rPr lang="en" sz="2800" b="1" dirty="0" smtClean="0">
                <a:latin typeface="Times New Roman" pitchFamily="18" charset="0"/>
              </a:rPr>
              <a:t>percutaneous needle biopsy</a:t>
            </a:r>
            <a:endParaRPr lang="sr-Latn-C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 treatment - surg</a:t>
            </a:r>
            <a:r>
              <a:rPr lang="sr-Latn-RS" sz="2800" b="1" dirty="0" smtClean="0">
                <a:latin typeface="Times New Roman" pitchFamily="18" charset="0"/>
              </a:rPr>
              <a:t>ery</a:t>
            </a:r>
            <a:endParaRPr lang="en-US" sz="28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TUMORS </a:t>
            </a: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OF THE </a:t>
            </a: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PLEURA</a:t>
            </a:r>
            <a:endParaRPr lang="en-US" sz="36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b="1" dirty="0" smtClean="0">
                <a:latin typeface="Times New Roman" pitchFamily="18" charset="0"/>
              </a:rPr>
              <a:t>Malignant mesothelioma</a:t>
            </a:r>
            <a:endParaRPr lang="en-US" b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Latn-CS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multifocal growth </a:t>
            </a:r>
            <a:r>
              <a:rPr lang="sr-Latn-RS" sz="2400" b="1" dirty="0" smtClean="0">
                <a:latin typeface="Times New Roman" pitchFamily="18" charset="0"/>
              </a:rPr>
              <a:t>on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sr-Latn-RS" sz="2400" b="1" dirty="0" smtClean="0">
                <a:latin typeface="Times New Roman" pitchFamily="18" charset="0"/>
              </a:rPr>
              <a:t>costal</a:t>
            </a:r>
            <a:r>
              <a:rPr lang="en" sz="2400" b="1" dirty="0" smtClean="0">
                <a:latin typeface="Times New Roman" pitchFamily="18" charset="0"/>
              </a:rPr>
              <a:t>, diaphragmatic and mediastinal pleura</a:t>
            </a:r>
            <a:endParaRPr lang="en-US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histologically </a:t>
            </a:r>
            <a:r>
              <a:rPr lang="sr-Latn-RS" sz="2400" b="1" dirty="0" smtClean="0">
                <a:latin typeface="Times New Roman" pitchFamily="18" charset="0"/>
              </a:rPr>
              <a:t>it </a:t>
            </a:r>
            <a:r>
              <a:rPr lang="en" sz="2400" b="1" dirty="0" smtClean="0">
                <a:latin typeface="Times New Roman" pitchFamily="18" charset="0"/>
              </a:rPr>
              <a:t>is usually - epithelial type, less often mix</a:t>
            </a:r>
            <a:r>
              <a:rPr lang="sr-Latn-RS" sz="2400" b="1" dirty="0" smtClean="0">
                <a:latin typeface="Times New Roman" pitchFamily="18" charset="0"/>
              </a:rPr>
              <a:t>ed type</a:t>
            </a:r>
            <a:r>
              <a:rPr lang="en" sz="2400" b="1" dirty="0" smtClean="0">
                <a:latin typeface="Times New Roman" pitchFamily="18" charset="0"/>
              </a:rPr>
              <a:t>, a</a:t>
            </a:r>
            <a:r>
              <a:rPr lang="sr-Latn-RS" sz="2400" b="1" dirty="0" smtClean="0">
                <a:latin typeface="Times New Roman" pitchFamily="18" charset="0"/>
              </a:rPr>
              <a:t>nd the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sr-Latn-RS" sz="2400" b="1" dirty="0" smtClean="0">
                <a:latin typeface="Times New Roman" pitchFamily="18" charset="0"/>
              </a:rPr>
              <a:t>least common is</a:t>
            </a:r>
            <a:r>
              <a:rPr lang="en" sz="2400" b="1" dirty="0" smtClean="0">
                <a:latin typeface="Times New Roman" pitchFamily="18" charset="0"/>
              </a:rPr>
              <a:t> fibro - sarcomatous type</a:t>
            </a:r>
            <a:endParaRPr lang="en-US" sz="24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TUMORS </a:t>
            </a: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OF THE </a:t>
            </a: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PLEURA </a:t>
            </a:r>
            <a:r>
              <a:rPr lang="en-US" sz="3600" dirty="0" smtClean="0">
                <a:solidFill>
                  <a:schemeClr val="hlink"/>
                </a:solidFill>
                <a:latin typeface="Times New Roman" pitchFamily="18" charset="0"/>
              </a:rPr>
              <a:t/>
            </a:r>
            <a:br>
              <a:rPr lang="en-US" sz="3600" dirty="0" smtClean="0">
                <a:solidFill>
                  <a:schemeClr val="hlink"/>
                </a:solidFill>
                <a:latin typeface="Times New Roman" pitchFamily="18" charset="0"/>
              </a:rPr>
            </a:b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Clinical </a:t>
            </a: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presentation</a:t>
            </a:r>
            <a:endParaRPr lang="en-US" sz="36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953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 smtClean="0">
                <a:latin typeface="Times New Roman" pitchFamily="18" charset="0"/>
              </a:rPr>
              <a:t>early</a:t>
            </a:r>
            <a:r>
              <a:rPr lang="en" sz="2800" b="1" dirty="0" smtClean="0">
                <a:latin typeface="Times New Roman" pitchFamily="18" charset="0"/>
              </a:rPr>
              <a:t> phase </a:t>
            </a:r>
            <a:r>
              <a:rPr lang="en" sz="2800" dirty="0" smtClean="0">
                <a:latin typeface="Times New Roman" pitchFamily="18" charset="0"/>
              </a:rPr>
              <a:t>:</a:t>
            </a:r>
            <a:r>
              <a:rPr lang="en" dirty="0" smtClean="0">
                <a:latin typeface="Times New Roman" pitchFamily="18" charset="0"/>
              </a:rPr>
              <a:t> </a:t>
            </a:r>
            <a:r>
              <a:rPr lang="en" sz="2400" dirty="0" smtClean="0">
                <a:latin typeface="Times New Roman" pitchFamily="18" charset="0"/>
              </a:rPr>
              <a:t>dyspnea, pain, </a:t>
            </a:r>
            <a:r>
              <a:rPr lang="sr-Latn-RS" sz="2400" dirty="0" smtClean="0">
                <a:latin typeface="Times New Roman" pitchFamily="18" charset="0"/>
              </a:rPr>
              <a:t>f</a:t>
            </a:r>
            <a:r>
              <a:rPr lang="en" sz="2400" dirty="0" smtClean="0">
                <a:latin typeface="Times New Roman" pitchFamily="18" charset="0"/>
              </a:rPr>
              <a:t>eeling </a:t>
            </a:r>
            <a:r>
              <a:rPr lang="sr-Latn-RS" sz="2400" dirty="0" smtClean="0">
                <a:latin typeface="Times New Roman" pitchFamily="18" charset="0"/>
              </a:rPr>
              <a:t>of tightness</a:t>
            </a:r>
            <a:r>
              <a:rPr lang="en" sz="2400" dirty="0" smtClean="0">
                <a:latin typeface="Times New Roman" pitchFamily="18" charset="0"/>
              </a:rPr>
              <a:t> in </a:t>
            </a:r>
            <a:r>
              <a:rPr lang="sr-Latn-RS" sz="2400" dirty="0" smtClean="0">
                <a:latin typeface="Times New Roman" pitchFamily="18" charset="0"/>
              </a:rPr>
              <a:t>the </a:t>
            </a:r>
            <a:r>
              <a:rPr lang="en" sz="2400" dirty="0" smtClean="0">
                <a:latin typeface="Times New Roman" pitchFamily="18" charset="0"/>
              </a:rPr>
              <a:t>chest</a:t>
            </a: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late phase </a:t>
            </a:r>
            <a:r>
              <a:rPr lang="en" sz="2800" dirty="0" smtClean="0">
                <a:latin typeface="Times New Roman" pitchFamily="18" charset="0"/>
              </a:rPr>
              <a:t>:</a:t>
            </a:r>
            <a:r>
              <a:rPr lang="en" dirty="0" smtClean="0">
                <a:latin typeface="Times New Roman" pitchFamily="18" charset="0"/>
              </a:rPr>
              <a:t> </a:t>
            </a:r>
            <a:r>
              <a:rPr lang="en" sz="2400" dirty="0" smtClean="0">
                <a:latin typeface="Times New Roman" pitchFamily="18" charset="0"/>
              </a:rPr>
              <a:t>strong pain, symptoms </a:t>
            </a:r>
            <a:r>
              <a:rPr lang="sr-Latn-RS" sz="2400" dirty="0" smtClean="0">
                <a:latin typeface="Times New Roman" pitchFamily="18" charset="0"/>
              </a:rPr>
              <a:t>of lung </a:t>
            </a:r>
            <a:r>
              <a:rPr lang="en" sz="2400" dirty="0" smtClean="0">
                <a:latin typeface="Times New Roman" pitchFamily="18" charset="0"/>
              </a:rPr>
              <a:t>compression</a:t>
            </a:r>
            <a:r>
              <a:rPr lang="sr-Latn-RS" sz="2400" dirty="0" smtClean="0">
                <a:latin typeface="Times New Roman" pitchFamily="18" charset="0"/>
              </a:rPr>
              <a:t>,</a:t>
            </a:r>
            <a:r>
              <a:rPr lang="en" sz="2400" dirty="0" smtClean="0">
                <a:latin typeface="Times New Roman" pitchFamily="18" charset="0"/>
              </a:rPr>
              <a:t> dyspnea, cough, </a:t>
            </a:r>
            <a:r>
              <a:rPr lang="sr-Latn-RS" sz="2400" dirty="0" smtClean="0">
                <a:latin typeface="Times New Roman" pitchFamily="18" charset="0"/>
              </a:rPr>
              <a:t>fever</a:t>
            </a:r>
            <a:r>
              <a:rPr lang="en" sz="2400" dirty="0" smtClean="0">
                <a:latin typeface="Times New Roman" pitchFamily="18" charset="0"/>
              </a:rPr>
              <a:t>, weakness, sensation</a:t>
            </a:r>
            <a:r>
              <a:rPr lang="sr-Latn-RS" sz="2400" dirty="0" smtClean="0">
                <a:latin typeface="Times New Roman" pitchFamily="18" charset="0"/>
              </a:rPr>
              <a:t> of</a:t>
            </a:r>
            <a:r>
              <a:rPr lang="en" sz="2400" dirty="0" smtClean="0">
                <a:latin typeface="Times New Roman" pitchFamily="18" charset="0"/>
              </a:rPr>
              <a:t> tight</a:t>
            </a:r>
            <a:r>
              <a:rPr lang="sr-Latn-RS" sz="2400" dirty="0" smtClean="0">
                <a:latin typeface="Times New Roman" pitchFamily="18" charset="0"/>
              </a:rPr>
              <a:t>ness </a:t>
            </a:r>
            <a:r>
              <a:rPr lang="en" sz="2400" dirty="0" smtClean="0">
                <a:latin typeface="Times New Roman" pitchFamily="18" charset="0"/>
              </a:rPr>
              <a:t>in</a:t>
            </a:r>
            <a:r>
              <a:rPr lang="sr-Latn-RS" sz="2400" dirty="0" smtClean="0">
                <a:latin typeface="Times New Roman" pitchFamily="18" charset="0"/>
              </a:rPr>
              <a:t> the</a:t>
            </a:r>
            <a:r>
              <a:rPr lang="en" sz="2400" dirty="0" smtClean="0">
                <a:latin typeface="Times New Roman" pitchFamily="18" charset="0"/>
              </a:rPr>
              <a:t> chest</a:t>
            </a: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growing up in</a:t>
            </a:r>
            <a:r>
              <a:rPr lang="sr-Latn-RS" sz="2800" b="1" dirty="0" smtClean="0">
                <a:latin typeface="Times New Roman" pitchFamily="18" charset="0"/>
              </a:rPr>
              <a:t>to</a:t>
            </a:r>
            <a:r>
              <a:rPr lang="en" sz="2800" b="1" dirty="0" smtClean="0">
                <a:latin typeface="Times New Roman" pitchFamily="18" charset="0"/>
              </a:rPr>
              <a:t> pericardium</a:t>
            </a:r>
            <a:r>
              <a:rPr lang="en" b="1" dirty="0" smtClean="0">
                <a:latin typeface="Times New Roman" pitchFamily="18" charset="0"/>
              </a:rPr>
              <a:t> -</a:t>
            </a:r>
            <a:r>
              <a:rPr lang="en" dirty="0" smtClean="0">
                <a:latin typeface="Times New Roman" pitchFamily="18" charset="0"/>
              </a:rPr>
              <a:t> </a:t>
            </a:r>
            <a:r>
              <a:rPr lang="en" sz="2400" dirty="0" smtClean="0">
                <a:latin typeface="Times New Roman" pitchFamily="18" charset="0"/>
              </a:rPr>
              <a:t>tamponade</a:t>
            </a: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penetration through the the diaphragm</a:t>
            </a:r>
            <a:r>
              <a:rPr lang="en" dirty="0" smtClean="0">
                <a:latin typeface="Times New Roman" pitchFamily="18" charset="0"/>
              </a:rPr>
              <a:t> - </a:t>
            </a:r>
            <a:r>
              <a:rPr lang="en" sz="2400" dirty="0" smtClean="0">
                <a:latin typeface="Times New Roman" pitchFamily="18" charset="0"/>
              </a:rPr>
              <a:t>ascites</a:t>
            </a:r>
            <a:endParaRPr lang="en-US" sz="24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TUMORS </a:t>
            </a: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OF THE </a:t>
            </a: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PLEURA </a:t>
            </a:r>
            <a:r>
              <a:rPr lang="en-US" sz="3600" dirty="0" smtClean="0">
                <a:solidFill>
                  <a:schemeClr val="hlink"/>
                </a:solidFill>
                <a:latin typeface="Times New Roman" pitchFamily="18" charset="0"/>
              </a:rPr>
              <a:t/>
            </a:r>
            <a:br>
              <a:rPr lang="en-US" sz="3600" dirty="0" smtClean="0">
                <a:solidFill>
                  <a:schemeClr val="hlink"/>
                </a:solidFill>
                <a:latin typeface="Times New Roman" pitchFamily="18" charset="0"/>
              </a:rPr>
            </a:br>
            <a:r>
              <a:rPr lang="en" sz="3600" b="0" dirty="0" smtClean="0">
                <a:solidFill>
                  <a:schemeClr val="hlink"/>
                </a:solidFill>
                <a:latin typeface="Times New Roman" pitchFamily="18" charset="0"/>
              </a:rPr>
              <a:t>Diagnosis</a:t>
            </a:r>
            <a:endParaRPr lang="en-US" sz="3600" b="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492375"/>
            <a:ext cx="8229600" cy="41148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Radiography </a:t>
            </a:r>
            <a:r>
              <a:rPr lang="sr-Latn-RS" sz="2800" b="1" dirty="0" smtClean="0">
                <a:latin typeface="Times New Roman" pitchFamily="18" charset="0"/>
              </a:rPr>
              <a:t>of the </a:t>
            </a:r>
            <a:r>
              <a:rPr lang="en" sz="2800" b="1" dirty="0" smtClean="0">
                <a:latin typeface="Times New Roman" pitchFamily="18" charset="0"/>
              </a:rPr>
              <a:t>ches</a:t>
            </a:r>
            <a:r>
              <a:rPr lang="sr-Latn-RS" sz="2800" b="1" dirty="0" smtClean="0">
                <a:latin typeface="Times New Roman" pitchFamily="18" charset="0"/>
              </a:rPr>
              <a:t>t</a:t>
            </a:r>
            <a:endParaRPr lang="en-U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C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Biopsy </a:t>
            </a:r>
            <a:r>
              <a:rPr lang="sr-Latn-RS" sz="2800" b="1" dirty="0" smtClean="0">
                <a:latin typeface="Times New Roman" pitchFamily="18" charset="0"/>
              </a:rPr>
              <a:t>of the </a:t>
            </a:r>
            <a:r>
              <a:rPr lang="en" sz="2800" b="1" dirty="0" smtClean="0">
                <a:latin typeface="Times New Roman" pitchFamily="18" charset="0"/>
              </a:rPr>
              <a:t>pleura, pleuroscopy, thoracotomy</a:t>
            </a:r>
            <a:endParaRPr lang="en-U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CT </a:t>
            </a:r>
            <a:r>
              <a:rPr lang="sr-Latn-RS" sz="2800" b="1" dirty="0" smtClean="0">
                <a:latin typeface="Times New Roman" pitchFamily="18" charset="0"/>
              </a:rPr>
              <a:t>of the </a:t>
            </a:r>
            <a:r>
              <a:rPr lang="en" sz="2800" b="1" dirty="0" smtClean="0">
                <a:latin typeface="Times New Roman" pitchFamily="18" charset="0"/>
              </a:rPr>
              <a:t>chest </a:t>
            </a:r>
            <a:endParaRPr lang="en-US" sz="28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TUMORS </a:t>
            </a:r>
            <a:r>
              <a:rPr lang="sr-Latn-RS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PLEURA </a:t>
            </a:r>
            <a:r>
              <a:rPr lang="en-US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altLang="sr-Latn-RS" sz="3600" b="0" dirty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" altLang="sr-Latn-RS" sz="3600" b="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reatment</a:t>
            </a:r>
            <a:endParaRPr lang="en-US" altLang="sr-Latn-RS" sz="3600" b="0" dirty="0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20888"/>
            <a:ext cx="8167688" cy="418628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surgical</a:t>
            </a:r>
            <a:endParaRPr lang="sr-Latn-C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radiation</a:t>
            </a:r>
            <a:endParaRPr lang="sr-Latn-CS" sz="2800" b="1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chemotherapy - </a:t>
            </a:r>
            <a:r>
              <a:rPr lang="sr-Latn-RS" sz="2800" b="1" dirty="0" smtClean="0">
                <a:latin typeface="Times New Roman" pitchFamily="18" charset="0"/>
              </a:rPr>
              <a:t>unsatisfactory</a:t>
            </a:r>
            <a:r>
              <a:rPr lang="en" sz="2800" b="1" dirty="0" smtClean="0">
                <a:latin typeface="Times New Roman" pitchFamily="18" charset="0"/>
              </a:rPr>
              <a:t> effect</a:t>
            </a:r>
            <a:endParaRPr lang="en-US" sz="28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2545</TotalTime>
  <Words>1230</Words>
  <Application>Microsoft Office PowerPoint</Application>
  <PresentationFormat>On-screen Show (4:3)</PresentationFormat>
  <Paragraphs>256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Garamond</vt:lpstr>
      <vt:lpstr>Times New Roman</vt:lpstr>
      <vt:lpstr>Wingdings</vt:lpstr>
      <vt:lpstr>Stream</vt:lpstr>
      <vt:lpstr>UNIVERSITY IN KRAGUJEVAC FACULTY OF MEDICAL SCIENCES  INTEGRATED ACADEMIC MEDICAL STUDIES  Internal medicine</vt:lpstr>
      <vt:lpstr>SECONDARY MALIGNANT LUNG TUMORS</vt:lpstr>
      <vt:lpstr>METASTASES IN THE LUNGS</vt:lpstr>
      <vt:lpstr>TUMORS OF THE PLEURA</vt:lpstr>
      <vt:lpstr>TUMORS OF THE PLEURA</vt:lpstr>
      <vt:lpstr>TUMORS OF THE PLEURA</vt:lpstr>
      <vt:lpstr>TUMORS OF THE PLEURA  Clinical presentation</vt:lpstr>
      <vt:lpstr>TUMORS OF THE PLEURA  Diagnosis</vt:lpstr>
      <vt:lpstr>TUMORS OF THE PLEURA  Treatment</vt:lpstr>
      <vt:lpstr>SECONDARY TUMORS OF THE PLEURA </vt:lpstr>
      <vt:lpstr>PowerPoint Presentation</vt:lpstr>
      <vt:lpstr> Invasive methods in pulmonology</vt:lpstr>
      <vt:lpstr>BRONCHOSCOPY </vt:lpstr>
      <vt:lpstr> BRONCHOSCOPY</vt:lpstr>
      <vt:lpstr>Bronchoscopy  type and the way of performance </vt:lpstr>
      <vt:lpstr>BRONCHOSCOPY </vt:lpstr>
      <vt:lpstr>Bronchoscopy - indications </vt:lpstr>
      <vt:lpstr>Flexible fiber optic bronchoscopy</vt:lpstr>
      <vt:lpstr>Flexible fiber optic bronchoscopy</vt:lpstr>
      <vt:lpstr>Rigid bronchoscopy</vt:lpstr>
      <vt:lpstr>Rigid bronchoscopy</vt:lpstr>
      <vt:lpstr>PowerPoint Presentation</vt:lpstr>
      <vt:lpstr>CONTRAINDICATIONS FOR BRONCHOSCOPY</vt:lpstr>
      <vt:lpstr>COMPLICATIONS </vt:lpstr>
      <vt:lpstr> Endoscopical finding in lung carcinoma </vt:lpstr>
      <vt:lpstr>Bronchoscopy  Possibilities of diagnostics</vt:lpstr>
      <vt:lpstr> Percutaneous biopsy - indications </vt:lpstr>
      <vt:lpstr>  Percutaneous biopsy  contraindications </vt:lpstr>
      <vt:lpstr>"Fine needle" and "Trough cut" needles</vt:lpstr>
      <vt:lpstr>Abrams needle for pleural biopsy</vt:lpstr>
      <vt:lpstr>BIOPSY OF THE PLEURA</vt:lpstr>
      <vt:lpstr>Pleuroscopy - indications </vt:lpstr>
      <vt:lpstr>PLEUROSCOPY  (THORACOSCOPY)</vt:lpstr>
      <vt:lpstr>Thoracoscopy - indications </vt:lpstr>
      <vt:lpstr>Mediastinoscopy Types and indications</vt:lpstr>
      <vt:lpstr>MEDIASTINOSCOPY</vt:lpstr>
      <vt:lpstr>  Surgical biopsy of the lungs  indications </vt:lpstr>
      <vt:lpstr>  Exploratory thoracotomy - indications </vt:lpstr>
      <vt:lpstr>Video - assisted thoracoscopy (VATS) indications </vt:lpstr>
      <vt:lpstr>Video - assisted thoracoscopy  (VATS)</vt:lpstr>
      <vt:lpstr>  THANK YOU FOR YOUR ATTENTION</vt:lpstr>
    </vt:vector>
  </TitlesOfParts>
  <Company>computers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vvinfo</dc:creator>
  <cp:lastModifiedBy>Vojislav</cp:lastModifiedBy>
  <cp:revision>64</cp:revision>
  <dcterms:created xsi:type="dcterms:W3CDTF">2008-05-16T10:51:22Z</dcterms:created>
  <dcterms:modified xsi:type="dcterms:W3CDTF">2023-09-08T07:01:40Z</dcterms:modified>
</cp:coreProperties>
</file>