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9"/>
  </p:notesMasterIdLst>
  <p:sldIdLst>
    <p:sldId id="438" r:id="rId2"/>
    <p:sldId id="371" r:id="rId3"/>
    <p:sldId id="263" r:id="rId4"/>
    <p:sldId id="264" r:id="rId5"/>
    <p:sldId id="503" r:id="rId6"/>
    <p:sldId id="504" r:id="rId7"/>
    <p:sldId id="268" r:id="rId8"/>
    <p:sldId id="341" r:id="rId9"/>
    <p:sldId id="342" r:id="rId10"/>
    <p:sldId id="343" r:id="rId11"/>
    <p:sldId id="267" r:id="rId12"/>
    <p:sldId id="273" r:id="rId13"/>
    <p:sldId id="274" r:id="rId14"/>
    <p:sldId id="275" r:id="rId15"/>
    <p:sldId id="276" r:id="rId16"/>
    <p:sldId id="277" r:id="rId17"/>
    <p:sldId id="279" r:id="rId18"/>
    <p:sldId id="506" r:id="rId19"/>
    <p:sldId id="280" r:id="rId20"/>
    <p:sldId id="281" r:id="rId21"/>
    <p:sldId id="282" r:id="rId22"/>
    <p:sldId id="283" r:id="rId23"/>
    <p:sldId id="284" r:id="rId24"/>
    <p:sldId id="292" r:id="rId25"/>
    <p:sldId id="346" r:id="rId26"/>
    <p:sldId id="412" r:id="rId27"/>
    <p:sldId id="422" r:id="rId28"/>
    <p:sldId id="424" r:id="rId29"/>
    <p:sldId id="426" r:id="rId30"/>
    <p:sldId id="433" r:id="rId31"/>
    <p:sldId id="434" r:id="rId32"/>
    <p:sldId id="432" r:id="rId33"/>
    <p:sldId id="348" r:id="rId34"/>
    <p:sldId id="349" r:id="rId35"/>
    <p:sldId id="350" r:id="rId36"/>
    <p:sldId id="351" r:id="rId37"/>
    <p:sldId id="414" r:id="rId38"/>
    <p:sldId id="352" r:id="rId39"/>
    <p:sldId id="353" r:id="rId40"/>
    <p:sldId id="258" r:id="rId41"/>
    <p:sldId id="355" r:id="rId42"/>
    <p:sldId id="261" r:id="rId43"/>
    <p:sldId id="436" r:id="rId44"/>
    <p:sldId id="297" r:id="rId45"/>
    <p:sldId id="357" r:id="rId46"/>
    <p:sldId id="359" r:id="rId47"/>
    <p:sldId id="360" r:id="rId48"/>
    <p:sldId id="361" r:id="rId49"/>
    <p:sldId id="298" r:id="rId50"/>
    <p:sldId id="372" r:id="rId51"/>
    <p:sldId id="381" r:id="rId52"/>
    <p:sldId id="302" r:id="rId53"/>
    <p:sldId id="365" r:id="rId54"/>
    <p:sldId id="366" r:id="rId55"/>
    <p:sldId id="369" r:id="rId56"/>
    <p:sldId id="370" r:id="rId57"/>
    <p:sldId id="502" r:id="rId58"/>
  </p:sldIdLst>
  <p:sldSz cx="9144000" cy="6858000" type="screen4x3"/>
  <p:notesSz cx="6858000" cy="9144000"/>
  <p:defaultTextStyle>
    <a:defPPr>
      <a:defRPr lang="e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CC99FF"/>
    <a:srgbClr val="FF0000"/>
    <a:srgbClr val="FF33CC"/>
    <a:srgbClr val="00FF00"/>
    <a:srgbClr val="E8FCF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3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noProof="0" smtClean="0"/>
              <a:t>Click to edit Master text styles</a:t>
            </a:r>
          </a:p>
          <a:p>
            <a:pPr lvl="1"/>
            <a:r>
              <a:rPr lang="sr-Latn-CS" noProof="0" smtClean="0"/>
              <a:t>Second level</a:t>
            </a:r>
          </a:p>
          <a:p>
            <a:pPr lvl="2"/>
            <a:r>
              <a:rPr lang="sr-Latn-CS" noProof="0" smtClean="0"/>
              <a:t>Third level</a:t>
            </a:r>
          </a:p>
          <a:p>
            <a:pPr lvl="3"/>
            <a:r>
              <a:rPr lang="sr-Latn-CS" noProof="0" smtClean="0"/>
              <a:t>Fourth level</a:t>
            </a:r>
          </a:p>
          <a:p>
            <a:pPr lvl="4"/>
            <a:r>
              <a:rPr lang="sr-Latn-CS" noProof="0" smtClean="0"/>
              <a:t>Fifth level</a:t>
            </a:r>
          </a:p>
        </p:txBody>
      </p:sp>
      <p:sp>
        <p:nvSpPr>
          <p:cNvPr id="193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93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3F0FD0A-9BA8-4D0A-B66F-BCDE1A9D5A68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056117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sr-Latn-R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sr-Latn-RS"/>
            </a:p>
          </p:txBody>
        </p:sp>
      </p:grpSp>
      <p:sp>
        <p:nvSpPr>
          <p:cNvPr id="820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736ABF-CAA2-4CD1-8DB1-00E9C5261BE9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281675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4783D-3126-4AFB-9222-E87196DA679B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906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8EAFB-FBB2-43E7-8CF4-9DE254AADC14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58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23D92-DFD0-42BF-A5C6-6BE95E5A9FE7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19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4D2BF-C09B-4279-A280-E4210F8F986F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233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B70A5-4D12-44D9-A41B-966EA38757F7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61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92DCC-B419-4F71-B334-6287C2133F03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92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A5B8E-1B1F-4C54-A10A-12ADEC3C1A60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190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01841-3811-4B73-BFD7-168C1718F5F0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04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FC9A8-92D7-41A7-9639-B433181DA295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158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5B39E-3070-471B-9672-D95084BA0296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538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F09D5-B524-4005-B1FE-819C231B2DFE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226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159F31A-8D26-4A8A-A222-07F661468EBD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17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17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17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sr-Latn-RS"/>
              </a:p>
            </p:txBody>
          </p:sp>
          <p:sp>
            <p:nvSpPr>
              <p:cNvPr id="717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17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sr-Latn-RS"/>
            </a:p>
          </p:txBody>
        </p:sp>
      </p:grpSp>
      <p:sp>
        <p:nvSpPr>
          <p:cNvPr id="7181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8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14313" y="214313"/>
            <a:ext cx="8786812" cy="1143000"/>
          </a:xfrm>
        </p:spPr>
        <p:txBody>
          <a:bodyPr/>
          <a:lstStyle/>
          <a:p>
            <a:r>
              <a:rPr lang="sr-Latn-RS" altLang="sr-Latn-RS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UNIVERSITY IN KRAGUJEVAC</a:t>
            </a:r>
            <a:br>
              <a:rPr lang="sr-Latn-RS" altLang="sr-Latn-RS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altLang="sr-Latn-RS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FACULTY OF MEDICAL SCIENCES </a:t>
            </a:r>
            <a:br>
              <a:rPr lang="sr-Latn-RS" altLang="sr-Latn-RS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altLang="sr-Latn-RS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INTEGRATED ACADEMIC MEDICAL STUDIES</a:t>
            </a:r>
            <a:r>
              <a:rPr lang="en" altLang="sr-Latn-R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sr-Latn-R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CS" altLang="sr-Latn-R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altLang="sr-Latn-R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Internal medicine</a:t>
            </a:r>
            <a:endParaRPr lang="sr-Latn-CS" altLang="sr-Latn-RS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endParaRPr lang="sr-Cyrl-CS" altLang="sr-Latn-RS" dirty="0" smtClean="0"/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sr-Latn-RS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LUNG </a:t>
            </a:r>
            <a:r>
              <a:rPr lang="en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TUMORS</a:t>
            </a: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en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INVASIVE DIAGNOSTIC PROCEDURES IN PULMONOLOGY</a:t>
            </a:r>
            <a:endParaRPr lang="sr-Latn-RS" altLang="sr-Latn-RS" sz="28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sr-Latn-RS" altLang="sr-Latn-RS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ctr">
              <a:buFont typeface="Wingdings" panose="05000000000000000000" pitchFamily="2" charset="2"/>
              <a:buNone/>
              <a:defRPr/>
            </a:pPr>
            <a:endParaRPr lang="en" altLang="sr-Latn-RS" sz="28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endParaRPr lang="sr-Cyrl-CS" altLang="sr-Latn-RS" sz="20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sr-Latn-RS" altLang="sr-Latn-RS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Prof. Marina Petrović</a:t>
            </a: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sr-Latn-RS" altLang="sr-Latn-RS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Assist. </a:t>
            </a:r>
            <a:r>
              <a:rPr lang="en" altLang="sr-Latn-RS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Prof. </a:t>
            </a:r>
            <a:r>
              <a:rPr lang="sr-Latn-RS" altLang="sr-Latn-RS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Vojislav Ćupurdija</a:t>
            </a:r>
            <a:endParaRPr lang="sr-Latn-CS" altLang="sr-Latn-RS" sz="2400" b="1" i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4000" dirty="0" smtClean="0">
                <a:latin typeface="Times New Roman" pitchFamily="18" charset="0"/>
              </a:rPr>
              <a:t>SMOKING is a</a:t>
            </a:r>
            <a:r>
              <a:rPr lang="sr-Latn-RS" sz="4000" dirty="0" smtClean="0">
                <a:latin typeface="Times New Roman" pitchFamily="18" charset="0"/>
              </a:rPr>
              <a:t> risk</a:t>
            </a:r>
            <a:r>
              <a:rPr lang="en" sz="4000" dirty="0" smtClean="0">
                <a:latin typeface="Times New Roman" pitchFamily="18" charset="0"/>
              </a:rPr>
              <a:t> factor</a:t>
            </a:r>
            <a:endParaRPr lang="sr-Latn-CS" sz="4000" dirty="0" smtClean="0">
              <a:latin typeface="Times New Roman" pitchFamily="18" charset="0"/>
            </a:endParaRP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Toxic and carcinogen</a:t>
            </a:r>
            <a:r>
              <a:rPr lang="sr-Latn-RS" sz="24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ous</a:t>
            </a:r>
            <a:r>
              <a:rPr lang="en" sz="24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substances in tobacco smoke</a:t>
            </a:r>
            <a:endParaRPr lang="sr-Latn-CS" sz="2400" b="1" dirty="0" smtClean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Acetone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Acrolein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Benzene Benzopyrene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Bhutan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Crotonaldehyde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Cyanide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Free radicals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Hydrazine methane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Nicotine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Nitrogen oxides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5" name="Group 11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581400873"/>
              </p:ext>
            </p:extLst>
          </p:nvPr>
        </p:nvGraphicFramePr>
        <p:xfrm>
          <a:off x="285750" y="142875"/>
          <a:ext cx="7837488" cy="7094538"/>
        </p:xfrm>
        <a:graphic>
          <a:graphicData uri="http://schemas.openxmlformats.org/drawingml/2006/table">
            <a:tbl>
              <a:tblPr/>
              <a:tblGrid>
                <a:gridCol w="3919538"/>
                <a:gridCol w="3917950"/>
              </a:tblGrid>
              <a:tr h="9540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HISTOPATHOLOGICAL CLASSIFICATION OF EPITHELIAL MALIGNANT TUMORS</a:t>
                      </a:r>
                      <a:endParaRPr kumimoji="0" lang="en-US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9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1. Squamous cell carcinoma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Variants 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a. Papillary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b . Clear cell carcinoma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c . Small cell carcinoma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d . Basaloid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2. Microcellular carcinoma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Variants 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Combined type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3. Adenocarcinoma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a. </a:t>
                      </a: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Acinar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b . Papillary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c . Bronchoalveolar carcinoma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 Non-mucinous ( type II pneumocytes 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Mucinous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 Intermediate cell type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d. </a:t>
                      </a: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S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olid type with mucus production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e. </a:t>
                      </a: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Adenocarcinoma with combined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subtypes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Variants :</a:t>
                      </a:r>
                      <a:endParaRPr kumimoji="0" lang="pl-PL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Well differentiated fetal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adenocarcinomas</a:t>
                      </a:r>
                      <a:endParaRPr kumimoji="0" lang="pl-PL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Mucinous colloid adenocarcinomas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Mucinous cystadenocarcinomas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Annular adenocarcinomas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576263" algn="l"/>
                        </a:tabLst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Clear cell adenocarcinomas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4. Large cell carcinoma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Variants 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b . Basaloid carcinoma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c. </a:t>
                      </a: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Lymphoepithelioma-like carcinoma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d . Clear cell carcinoma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e. </a:t>
                      </a: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Large cell carcinoma with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rhabdoid phenotype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5. Adenosquamous carcinoma     </a:t>
                      </a:r>
                      <a:endParaRPr kumimoji="0" lang="pl-PL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6. Carcinoma with pleomorphic, sarcomatoid or sarcomatous elements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a. Cancer with spindle and/or large cells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Pleomorphic carcinoma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</a:t>
                      </a: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S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pindle cell carcinoma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</a:t>
                      </a: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L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arge cell cancer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b . Carcinosarcoma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c . Pulmonary blastoma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d .</a:t>
                      </a: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O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ther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7. Carcinoid tumors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a. Typical carcinoids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b . Atypical carcinoids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8. Cancer </a:t>
                      </a:r>
                      <a:r>
                        <a:rPr kumimoji="0" lang="sr-Latn-RS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of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bronchial glands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a. Mucoepidermoid carcinoma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b . Adenoid cystic carcinoma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c . Other</a:t>
                      </a:r>
                      <a:endParaRPr kumimoji="0" lang="sr-Latn-C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e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9. Unclassified cancers</a:t>
                      </a:r>
                      <a:endParaRPr kumimoji="0" lang="pl-PL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2" name="Rectangle 35"/>
          <p:cNvSpPr>
            <a:spLocks noChangeArrowheads="1"/>
          </p:cNvSpPr>
          <p:nvPr/>
        </p:nvSpPr>
        <p:spPr bwMode="auto">
          <a:xfrm>
            <a:off x="4500563" y="1785938"/>
            <a:ext cx="4997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1200" b="1" i="1" dirty="0" smtClean="0">
                <a:latin typeface="Swis721 Ex BT" pitchFamily="34" charset="0"/>
              </a:rPr>
              <a:t>  </a:t>
            </a:r>
            <a:r>
              <a:rPr lang="en" altLang="sr-Latn-RS" sz="1200" b="1" i="1" dirty="0" smtClean="0">
                <a:latin typeface="Swis721 Ex BT" pitchFamily="34" charset="0"/>
              </a:rPr>
              <a:t>a</a:t>
            </a:r>
            <a:r>
              <a:rPr lang="en" altLang="sr-Latn-RS" sz="1200" b="1" i="1" dirty="0">
                <a:latin typeface="Swis721 Ex BT" pitchFamily="34" charset="0"/>
              </a:rPr>
              <a:t>. Large cell neuroendocrine carcinoma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1800" b="1" i="1" dirty="0">
                <a:latin typeface="Arial" panose="020B0604020202020204" pitchFamily="34" charset="0"/>
              </a:rPr>
              <a:t> </a:t>
            </a:r>
            <a:r>
              <a:rPr lang="en" altLang="sr-Latn-RS" sz="1200" b="1" i="1" dirty="0">
                <a:latin typeface="Arial" panose="020B0604020202020204" pitchFamily="34" charset="0"/>
              </a:rPr>
              <a:t>Combined </a:t>
            </a:r>
            <a:r>
              <a:rPr lang="en" altLang="sr-Latn-RS" sz="1200" b="1" i="1" dirty="0">
                <a:latin typeface="Swis721 Ex BT" pitchFamily="34" charset="0"/>
              </a:rPr>
              <a:t>large cell neuroendocrine carcinoma</a:t>
            </a:r>
            <a:endParaRPr lang="en-US" altLang="sr-Latn-RS" sz="1200" b="1" i="1" dirty="0">
              <a:latin typeface="Swis721 Ex BT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200" b="1" i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200" b="1" i="1" dirty="0">
              <a:solidFill>
                <a:srgbClr val="DEBAF4"/>
              </a:solidFill>
              <a:latin typeface="Swis721 Ex BT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smtClean="0">
                <a:latin typeface="Times New Roman" pitchFamily="18" charset="0"/>
              </a:rPr>
              <a:t>EPIDERMOID CARCINOMA Carcinoma planocellularae</a:t>
            </a:r>
            <a:endParaRPr lang="en-US" sz="3600" smtClean="0">
              <a:latin typeface="Times New Roman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133600"/>
            <a:ext cx="8229600" cy="4114800"/>
          </a:xfrm>
        </p:spPr>
        <p:txBody>
          <a:bodyPr/>
          <a:lstStyle/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most common malignant tumor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of the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lungs - 35-50%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more often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in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men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most common localization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is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central, about 1/3 peripheral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smtClean="0">
                <a:latin typeface="Times New Roman" pitchFamily="18" charset="0"/>
              </a:rPr>
              <a:t>ADENOCARCINOMA</a:t>
            </a:r>
            <a:r>
              <a:rPr lang="en" b="0" smtClean="0">
                <a:latin typeface="Arial" charset="0"/>
              </a:rPr>
              <a:t> </a:t>
            </a:r>
            <a:endParaRPr lang="en-US" b="0" smtClean="0">
              <a:latin typeface="Arial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about 30-40%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more common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in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wom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e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n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more often peripherally</a:t>
            </a: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less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associated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with smoking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smtClean="0">
                <a:latin typeface="Times New Roman" pitchFamily="18" charset="0"/>
              </a:rPr>
              <a:t>MICROCELLULAR CANCER</a:t>
            </a:r>
            <a:r>
              <a:rPr lang="en" sz="4000" b="0" smtClean="0">
                <a:latin typeface="Arial" charset="0"/>
              </a:rPr>
              <a:t> </a:t>
            </a:r>
            <a:endParaRPr lang="en-US" sz="4000" b="0" smtClean="0">
              <a:latin typeface="Arial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928813"/>
            <a:ext cx="8229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reports in  </a:t>
            </a:r>
            <a:r>
              <a:rPr lang="en" altLang="sr-Latn-RS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20 -25%</a:t>
            </a:r>
            <a:endParaRPr lang="en-US" altLang="sr-Latn-RS" sz="24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over 90% - central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localization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directly captures and metastasizes in regional lymph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nodes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</a:pPr>
            <a:r>
              <a:rPr lang="sr-Latn-RS" altLang="sr-Latn-RS" sz="2400" dirty="0">
                <a:effectLst/>
                <a:latin typeface="Times New Roman" panose="02020603050405020304" pitchFamily="18" charset="0"/>
              </a:rPr>
              <a:t>r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apid spread of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metastas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es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- in more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than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1/3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of all cases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in the moment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of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diagnosing distant metastases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 are present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4000" smtClean="0"/>
              <a:t> </a:t>
            </a:r>
            <a:r>
              <a:rPr lang="en" sz="3600" smtClean="0">
                <a:latin typeface="Times New Roman" pitchFamily="18" charset="0"/>
              </a:rPr>
              <a:t>MACROCELLULAR CANCER</a:t>
            </a:r>
            <a:r>
              <a:rPr lang="en" sz="4000" b="0" smtClean="0">
                <a:latin typeface="Arial" charset="0"/>
              </a:rPr>
              <a:t> </a:t>
            </a:r>
            <a:endParaRPr lang="en-US" sz="4000" b="0" smtClean="0">
              <a:latin typeface="Arial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276475"/>
            <a:ext cx="8229600" cy="4114800"/>
          </a:xfrm>
        </p:spPr>
        <p:txBody>
          <a:bodyPr/>
          <a:lstStyle/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frequency </a:t>
            </a:r>
            <a:r>
              <a:rPr lang="en" altLang="sr-Latn-RS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2-15%</a:t>
            </a:r>
            <a:endParaRPr lang="en-US" altLang="sr-Latn-RS" sz="24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most often are located peripherally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buClr>
                <a:srgbClr val="FF0000"/>
              </a:buClr>
            </a:pP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biologically </a:t>
            </a:r>
            <a:r>
              <a:rPr lang="sr-Latn-RS" altLang="sr-Latn-RS" sz="2400" dirty="0" smtClean="0">
                <a:effectLst/>
                <a:latin typeface="Times New Roman" panose="02020603050405020304" pitchFamily="18" charset="0"/>
              </a:rPr>
              <a:t>they behave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 like adenocarcinomas</a:t>
            </a:r>
            <a:endParaRPr lang="en-US" altLang="sr-Latn-RS" sz="2400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42938" y="2857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" sz="3600" smtClean="0">
                <a:latin typeface="Times New Roman" pitchFamily="18" charset="0"/>
              </a:rPr>
              <a:t>CARCINOID</a:t>
            </a:r>
            <a:r>
              <a:rPr lang="en" sz="3600" b="0" smtClean="0">
                <a:latin typeface="Times New Roman" pitchFamily="18" charset="0"/>
              </a:rPr>
              <a:t> </a:t>
            </a:r>
            <a:endParaRPr lang="en-US" sz="3600" b="0" smtClean="0">
              <a:latin typeface="Times New Roman" pitchFamily="18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Clr>
                <a:srgbClr val="FF0000"/>
              </a:buClr>
              <a:defRPr/>
            </a:pPr>
            <a:r>
              <a:rPr lang="sr-Latn-RS" sz="2400" dirty="0" smtClean="0">
                <a:latin typeface="Times New Roman" pitchFamily="18" charset="0"/>
              </a:rPr>
              <a:t>rare</a:t>
            </a:r>
            <a:r>
              <a:rPr lang="en" sz="2400" dirty="0" smtClean="0">
                <a:latin typeface="Times New Roman" pitchFamily="18" charset="0"/>
              </a:rPr>
              <a:t> neuroendocrine tumor - </a:t>
            </a:r>
            <a:r>
              <a:rPr lang="en" sz="2400" b="1" dirty="0" smtClean="0">
                <a:solidFill>
                  <a:srgbClr val="FF0000"/>
                </a:solidFill>
                <a:latin typeface="Times New Roman" pitchFamily="18" charset="0"/>
              </a:rPr>
              <a:t>5%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400" dirty="0">
                <a:latin typeface="Times New Roman" pitchFamily="18" charset="0"/>
              </a:rPr>
              <a:t>a</a:t>
            </a:r>
            <a:r>
              <a:rPr lang="sr-Latn-RS" sz="2400" dirty="0" smtClean="0">
                <a:latin typeface="Times New Roman" pitchFamily="18" charset="0"/>
              </a:rPr>
              <a:t>ppears </a:t>
            </a:r>
            <a:r>
              <a:rPr lang="en" sz="2400" dirty="0" smtClean="0">
                <a:latin typeface="Times New Roman" pitchFamily="18" charset="0"/>
              </a:rPr>
              <a:t>more often in younger population and </a:t>
            </a:r>
            <a:r>
              <a:rPr lang="sr-Latn-RS" sz="2400" dirty="0" smtClean="0">
                <a:latin typeface="Times New Roman" pitchFamily="18" charset="0"/>
              </a:rPr>
              <a:t>in </a:t>
            </a:r>
            <a:r>
              <a:rPr lang="en" sz="2400" dirty="0" smtClean="0">
                <a:latin typeface="Times New Roman" pitchFamily="18" charset="0"/>
              </a:rPr>
              <a:t>wom</a:t>
            </a:r>
            <a:r>
              <a:rPr lang="sr-Latn-RS" sz="2400" dirty="0" smtClean="0">
                <a:latin typeface="Times New Roman" pitchFamily="18" charset="0"/>
              </a:rPr>
              <a:t>e</a:t>
            </a:r>
            <a:r>
              <a:rPr lang="en" sz="2400" dirty="0" smtClean="0">
                <a:latin typeface="Times New Roman" pitchFamily="18" charset="0"/>
              </a:rPr>
              <a:t>n</a:t>
            </a:r>
            <a:endParaRPr lang="en-U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en" sz="2400" dirty="0" smtClean="0">
                <a:latin typeface="Times New Roman" pitchFamily="18" charset="0"/>
              </a:rPr>
              <a:t>produces different hormones and am</a:t>
            </a:r>
            <a:r>
              <a:rPr lang="sr-Latn-RS" sz="2400" dirty="0" smtClean="0">
                <a:latin typeface="Times New Roman" pitchFamily="18" charset="0"/>
              </a:rPr>
              <a:t>i</a:t>
            </a:r>
            <a:r>
              <a:rPr lang="en" sz="2400" dirty="0" smtClean="0">
                <a:latin typeface="Times New Roman" pitchFamily="18" charset="0"/>
              </a:rPr>
              <a:t>n</a:t>
            </a:r>
            <a:r>
              <a:rPr lang="sr-Latn-RS" sz="2400" dirty="0" smtClean="0">
                <a:latin typeface="Times New Roman" pitchFamily="18" charset="0"/>
              </a:rPr>
              <a:t>e</a:t>
            </a:r>
            <a:r>
              <a:rPr lang="en" sz="2400" dirty="0" smtClean="0">
                <a:latin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</a:rPr>
              <a:t>of </a:t>
            </a:r>
            <a:r>
              <a:rPr lang="en" sz="2400" dirty="0" smtClean="0">
                <a:latin typeface="Times New Roman" pitchFamily="18" charset="0"/>
              </a:rPr>
              <a:t>neuroendocrine </a:t>
            </a:r>
            <a:endParaRPr lang="sr-Cyrl-C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sr-Latn-RS" sz="2400" dirty="0" smtClean="0">
                <a:latin typeface="Times New Roman" pitchFamily="18" charset="0"/>
              </a:rPr>
              <a:t>     </a:t>
            </a:r>
            <a:r>
              <a:rPr lang="en" sz="2400" dirty="0" smtClean="0">
                <a:latin typeface="Times New Roman" pitchFamily="18" charset="0"/>
              </a:rPr>
              <a:t>type (ACTH, calcitonin, serotonin)</a:t>
            </a:r>
            <a:endParaRPr lang="en-US" sz="24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4000" dirty="0" smtClean="0">
                <a:solidFill>
                  <a:schemeClr val="hlink"/>
                </a:solidFill>
                <a:latin typeface="Times New Roman" pitchFamily="18" charset="0"/>
              </a:rPr>
              <a:t>CLINICAL </a:t>
            </a:r>
            <a:r>
              <a:rPr lang="sr-Latn-RS" sz="4000" dirty="0" smtClean="0">
                <a:solidFill>
                  <a:schemeClr val="hlink"/>
                </a:solidFill>
                <a:latin typeface="Times New Roman" pitchFamily="18" charset="0"/>
              </a:rPr>
              <a:t>PRESENTATION</a:t>
            </a:r>
            <a:endParaRPr lang="en-US" sz="40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9009" y="2204864"/>
            <a:ext cx="8401050" cy="4411663"/>
          </a:xfrm>
        </p:spPr>
        <p:txBody>
          <a:bodyPr/>
          <a:lstStyle/>
          <a:p>
            <a:pPr marL="609600" indent="-609600"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Intrathoracic or local symptoms</a:t>
            </a:r>
            <a:endParaRPr lang="en-US" sz="2800" b="1" dirty="0" smtClean="0"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latin typeface="Times New Roman" pitchFamily="18" charset="0"/>
              </a:rPr>
              <a:t> </a:t>
            </a:r>
            <a:endParaRPr lang="en-US" sz="2800" b="1" dirty="0" smtClean="0"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Extrathoracic or metastatic symptoms</a:t>
            </a:r>
            <a:endParaRPr lang="en-US" sz="2800" b="1" dirty="0" smtClean="0"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en-US" sz="2800" b="1" dirty="0" smtClean="0"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defRPr/>
            </a:pPr>
            <a:r>
              <a:rPr lang="en" sz="2800" b="1" dirty="0" smtClean="0">
                <a:latin typeface="Times New Roman" pitchFamily="18" charset="0"/>
              </a:rPr>
              <a:t>Paraneoplastic syndrome</a:t>
            </a:r>
            <a:endParaRPr lang="en-US" sz="2800" b="1" dirty="0" smtClean="0"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defRPr/>
            </a:pPr>
            <a:endParaRPr lang="en-US" b="1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200" dirty="0" smtClean="0">
                <a:solidFill>
                  <a:srgbClr val="FFCC00"/>
                </a:solidFill>
                <a:latin typeface="Times New Roman" pitchFamily="18" charset="0"/>
              </a:rPr>
              <a:t>WHAT </a:t>
            </a:r>
            <a:r>
              <a:rPr lang="sr-Latn-RS" sz="3200" dirty="0" smtClean="0">
                <a:solidFill>
                  <a:srgbClr val="FFCC00"/>
                </a:solidFill>
                <a:latin typeface="Times New Roman" pitchFamily="18" charset="0"/>
              </a:rPr>
              <a:t>DO THE</a:t>
            </a:r>
            <a:r>
              <a:rPr lang="en" sz="3200" dirty="0" smtClean="0">
                <a:solidFill>
                  <a:srgbClr val="FFCC00"/>
                </a:solidFill>
                <a:latin typeface="Times New Roman" pitchFamily="18" charset="0"/>
              </a:rPr>
              <a:t> SYMPTOMS </a:t>
            </a:r>
            <a:r>
              <a:rPr lang="sr-Latn-RS" sz="3200" dirty="0" smtClean="0">
                <a:solidFill>
                  <a:srgbClr val="FFCC00"/>
                </a:solidFill>
                <a:latin typeface="Times New Roman" pitchFamily="18" charset="0"/>
              </a:rPr>
              <a:t>DEPEND ON</a:t>
            </a:r>
            <a:r>
              <a:rPr lang="en" sz="3200" dirty="0" smtClean="0">
                <a:solidFill>
                  <a:srgbClr val="FFCC00"/>
                </a:solidFill>
                <a:latin typeface="Times New Roman" pitchFamily="18" charset="0"/>
              </a:rPr>
              <a:t>?</a:t>
            </a:r>
            <a:r>
              <a:rPr lang="en" sz="4800" dirty="0" smtClean="0"/>
              <a:t> </a:t>
            </a:r>
            <a:endParaRPr lang="en-US" sz="4800" dirty="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989138"/>
            <a:ext cx="8893175" cy="452596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localization and size </a:t>
            </a:r>
            <a:r>
              <a:rPr lang="sr-Latn-RS" sz="2400" dirty="0" smtClean="0">
                <a:effectLst/>
                <a:latin typeface="Times New Roman" pitchFamily="18" charset="0"/>
              </a:rPr>
              <a:t>of</a:t>
            </a:r>
            <a:r>
              <a:rPr lang="en" sz="2400" dirty="0" smtClean="0">
                <a:effectLst/>
                <a:latin typeface="Times New Roman" pitchFamily="18" charset="0"/>
              </a:rPr>
              <a:t> primary tumors</a:t>
            </a:r>
            <a:endParaRPr lang="en-U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                - central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       </a:t>
            </a:r>
            <a:r>
              <a:rPr lang="sr-Latn-RS" sz="2400" dirty="0" smtClean="0">
                <a:effectLst/>
                <a:latin typeface="Times New Roman" pitchFamily="18" charset="0"/>
              </a:rPr>
              <a:t>         </a:t>
            </a:r>
            <a:r>
              <a:rPr lang="en" sz="2400" dirty="0" smtClean="0">
                <a:effectLst/>
                <a:latin typeface="Times New Roman" pitchFamily="18" charset="0"/>
              </a:rPr>
              <a:t>- peripheral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intrathoracic expansion </a:t>
            </a:r>
            <a:r>
              <a:rPr lang="sr-Latn-RS" sz="2400" dirty="0" smtClean="0">
                <a:effectLst/>
                <a:latin typeface="Times New Roman" pitchFamily="18" charset="0"/>
              </a:rPr>
              <a:t>of the </a:t>
            </a:r>
            <a:r>
              <a:rPr lang="en" sz="2400" dirty="0" smtClean="0">
                <a:effectLst/>
                <a:latin typeface="Times New Roman" pitchFamily="18" charset="0"/>
              </a:rPr>
              <a:t>tumor and invasion</a:t>
            </a:r>
            <a:r>
              <a:rPr lang="sr-Latn-RS" sz="2400" dirty="0" smtClean="0">
                <a:effectLst/>
                <a:latin typeface="Times New Roman" pitchFamily="18" charset="0"/>
              </a:rPr>
              <a:t> of</a:t>
            </a:r>
            <a:r>
              <a:rPr lang="en" sz="2400" dirty="0" smtClean="0">
                <a:effectLst/>
                <a:latin typeface="Times New Roman" pitchFamily="18" charset="0"/>
              </a:rPr>
              <a:t> mediastinum, pleura and thoracic wall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distant metastasis (CNS, liver, bones, adrenal gland)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general </a:t>
            </a:r>
            <a:r>
              <a:rPr lang="sr-Latn-RS" sz="2400" dirty="0" smtClean="0">
                <a:effectLst/>
                <a:latin typeface="Times New Roman" pitchFamily="18" charset="0"/>
              </a:rPr>
              <a:t>and </a:t>
            </a:r>
            <a:r>
              <a:rPr lang="en" sz="2400" dirty="0" smtClean="0">
                <a:effectLst/>
                <a:latin typeface="Times New Roman" pitchFamily="18" charset="0"/>
              </a:rPr>
              <a:t>non-specific symptoms</a:t>
            </a:r>
            <a:endParaRPr lang="en-U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defRPr/>
            </a:pPr>
            <a:endParaRPr lang="en-US" sz="2800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3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200" dirty="0" smtClean="0">
                <a:solidFill>
                  <a:schemeClr val="hlink"/>
                </a:solidFill>
                <a:latin typeface="Times New Roman" pitchFamily="18" charset="0"/>
              </a:rPr>
              <a:t>INTRATHORAC</a:t>
            </a:r>
            <a:r>
              <a:rPr lang="sr-Latn-RS" sz="3200" dirty="0" smtClean="0">
                <a:solidFill>
                  <a:schemeClr val="hlink"/>
                </a:solidFill>
                <a:latin typeface="Times New Roman" pitchFamily="18" charset="0"/>
              </a:rPr>
              <a:t>IC</a:t>
            </a:r>
            <a:r>
              <a:rPr lang="en" sz="3200" dirty="0" smtClean="0">
                <a:solidFill>
                  <a:schemeClr val="hlink"/>
                </a:solidFill>
                <a:latin typeface="Times New Roman" pitchFamily="18" charset="0"/>
              </a:rPr>
              <a:t> OR LOCAL SYMPTOMS</a:t>
            </a:r>
            <a:endParaRPr lang="en-US" sz="32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3701" y="2276872"/>
            <a:ext cx="8229600" cy="4114800"/>
          </a:xfrm>
        </p:spPr>
        <p:txBody>
          <a:bodyPr/>
          <a:lstStyle/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solidFill>
                  <a:srgbClr val="FF0000"/>
                </a:solidFill>
                <a:latin typeface="Times New Roman" pitchFamily="18" charset="0"/>
              </a:rPr>
              <a:t>A. </a:t>
            </a:r>
            <a:r>
              <a:rPr lang="en" sz="2800" b="1" dirty="0" smtClean="0">
                <a:latin typeface="Times New Roman" pitchFamily="18" charset="0"/>
              </a:rPr>
              <a:t>RESPIRATORY SYMPTOMS</a:t>
            </a:r>
            <a:endParaRPr lang="en-US" sz="2800" b="1" dirty="0" smtClean="0"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buFontTx/>
              <a:buAutoNum type="alphaUcPeriod"/>
              <a:defRPr/>
            </a:pPr>
            <a:endParaRPr lang="en-US" sz="2800" b="1" dirty="0" smtClean="0"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solidFill>
                  <a:srgbClr val="FF0000"/>
                </a:solidFill>
                <a:latin typeface="Times New Roman" pitchFamily="18" charset="0"/>
              </a:rPr>
              <a:t>B. </a:t>
            </a:r>
            <a:r>
              <a:rPr lang="en" sz="2800" b="1" dirty="0" smtClean="0">
                <a:latin typeface="Times New Roman" pitchFamily="18" charset="0"/>
              </a:rPr>
              <a:t>INTRATHORACIC EXPANSION </a:t>
            </a:r>
            <a:r>
              <a:rPr lang="sr-Latn-RS" sz="2800" b="1" dirty="0" smtClean="0">
                <a:latin typeface="Times New Roman" pitchFamily="18" charset="0"/>
              </a:rPr>
              <a:t>OF THE </a:t>
            </a:r>
            <a:r>
              <a:rPr lang="en" sz="2800" b="1" dirty="0" smtClean="0">
                <a:latin typeface="Times New Roman" pitchFamily="18" charset="0"/>
              </a:rPr>
              <a:t>TUMOR</a:t>
            </a:r>
            <a:endParaRPr lang="en-US" sz="2800" b="1" dirty="0" smtClean="0"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en-US" sz="28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42862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3600" dirty="0" smtClean="0">
                <a:latin typeface="Times New Roman" pitchFamily="18" charset="0"/>
              </a:rPr>
              <a:t>Lung c</a:t>
            </a:r>
            <a:r>
              <a:rPr lang="en" sz="3600" dirty="0" smtClean="0">
                <a:latin typeface="Times New Roman" pitchFamily="18" charset="0"/>
              </a:rPr>
              <a:t>ancer</a:t>
            </a:r>
            <a:endParaRPr lang="sr-Latn-CS" sz="3600" dirty="0" smtClean="0">
              <a:latin typeface="Times New Roman" pitchFamily="18" charset="0"/>
            </a:endParaRP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solidFill>
                  <a:schemeClr val="hlink"/>
                </a:solidFill>
                <a:latin typeface="Times New Roman" pitchFamily="18" charset="0"/>
              </a:rPr>
              <a:t>What is </a:t>
            </a:r>
            <a:r>
              <a:rPr lang="sr-Latn-RS" sz="2800" b="1" dirty="0" smtClean="0">
                <a:solidFill>
                  <a:schemeClr val="hlink"/>
                </a:solidFill>
                <a:latin typeface="Times New Roman" pitchFamily="18" charset="0"/>
              </a:rPr>
              <a:t>already known</a:t>
            </a:r>
            <a:r>
              <a:rPr lang="en" sz="2800" b="1" dirty="0" smtClean="0">
                <a:solidFill>
                  <a:schemeClr val="hlink"/>
                </a:solidFill>
                <a:latin typeface="Times New Roman" pitchFamily="18" charset="0"/>
              </a:rPr>
              <a:t>?</a:t>
            </a:r>
            <a:endParaRPr lang="sr-Latn-CS" sz="28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8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the most common</a:t>
            </a:r>
            <a:r>
              <a:rPr lang="en" sz="2400" dirty="0" smtClean="0">
                <a:latin typeface="Times New Roman" pitchFamily="18" charset="0"/>
              </a:rPr>
              <a:t> </a:t>
            </a: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cause </a:t>
            </a:r>
            <a:r>
              <a:rPr lang="sr-Latn-RS" sz="2400" dirty="0" smtClean="0">
                <a:solidFill>
                  <a:schemeClr val="hlink"/>
                </a:solidFill>
                <a:latin typeface="Times New Roman" pitchFamily="18" charset="0"/>
              </a:rPr>
              <a:t>of </a:t>
            </a: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death</a:t>
            </a:r>
            <a:r>
              <a:rPr lang="en" sz="2400" dirty="0" smtClean="0">
                <a:latin typeface="Times New Roman" pitchFamily="18" charset="0"/>
              </a:rPr>
              <a:t> in malignant diseases</a:t>
            </a:r>
            <a:r>
              <a:rPr lang="sr-Latn-RS" sz="2400" dirty="0" smtClean="0">
                <a:latin typeface="Times New Roman" pitchFamily="18" charset="0"/>
              </a:rPr>
              <a:t> group</a:t>
            </a: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1,8 million</a:t>
            </a:r>
            <a:r>
              <a:rPr lang="en" sz="2400" dirty="0" smtClean="0">
                <a:latin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</a:rPr>
              <a:t>death cases</a:t>
            </a:r>
            <a:r>
              <a:rPr lang="en" sz="2400" dirty="0" smtClean="0">
                <a:latin typeface="Times New Roman" pitchFamily="18" charset="0"/>
              </a:rPr>
              <a:t> per year</a:t>
            </a: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latin typeface="Times New Roman" pitchFamily="18" charset="0"/>
              </a:rPr>
              <a:t>in spite of achievements in surgery, chemo and </a:t>
            </a:r>
            <a:r>
              <a:rPr lang="sr-Latn-RS" sz="2400" dirty="0" smtClean="0">
                <a:latin typeface="Times New Roman" pitchFamily="18" charset="0"/>
              </a:rPr>
              <a:t>radio</a:t>
            </a:r>
            <a:r>
              <a:rPr lang="en" sz="2400" dirty="0" smtClean="0">
                <a:latin typeface="Times New Roman" pitchFamily="18" charset="0"/>
              </a:rPr>
              <a:t> therapy</a:t>
            </a:r>
            <a:r>
              <a:rPr lang="sr-Latn-RS" sz="2400" dirty="0" smtClean="0">
                <a:latin typeface="Times New Roman" pitchFamily="18" charset="0"/>
              </a:rPr>
              <a:t>, still the</a:t>
            </a:r>
            <a:r>
              <a:rPr lang="en" sz="2400" dirty="0" smtClean="0">
                <a:latin typeface="Times New Roman" pitchFamily="18" charset="0"/>
              </a:rPr>
              <a:t> </a:t>
            </a:r>
            <a:r>
              <a:rPr lang="sr-Latn-RS" sz="2400" dirty="0" smtClean="0">
                <a:solidFill>
                  <a:schemeClr val="hlink"/>
                </a:solidFill>
                <a:latin typeface="Times New Roman" pitchFamily="18" charset="0"/>
              </a:rPr>
              <a:t>prognosis</a:t>
            </a: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 is bad</a:t>
            </a:r>
            <a:endParaRPr lang="sr-Latn-CS" sz="2400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200" dirty="0" smtClean="0">
                <a:solidFill>
                  <a:schemeClr val="hlink"/>
                </a:solidFill>
                <a:latin typeface="Times New Roman" pitchFamily="18" charset="0"/>
              </a:rPr>
              <a:t>INTRATHORAC</a:t>
            </a:r>
            <a:r>
              <a:rPr lang="sr-Latn-RS" sz="3200" dirty="0" smtClean="0">
                <a:solidFill>
                  <a:schemeClr val="hlink"/>
                </a:solidFill>
                <a:latin typeface="Times New Roman" pitchFamily="18" charset="0"/>
              </a:rPr>
              <a:t>IC</a:t>
            </a:r>
            <a:r>
              <a:rPr lang="en" sz="3200" dirty="0" smtClean="0">
                <a:solidFill>
                  <a:schemeClr val="hlink"/>
                </a:solidFill>
                <a:latin typeface="Times New Roman" pitchFamily="18" charset="0"/>
              </a:rPr>
              <a:t> OR LOCAL SYMPTOMS</a:t>
            </a:r>
            <a:endParaRPr lang="en-US" sz="32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89138"/>
            <a:ext cx="8229600" cy="4525962"/>
          </a:xfrm>
        </p:spPr>
        <p:txBody>
          <a:bodyPr/>
          <a:lstStyle/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latin typeface="Times New Roman" pitchFamily="18" charset="0"/>
              </a:rPr>
              <a:t>RESPIRATORY SYMPTOMS</a:t>
            </a:r>
            <a:endParaRPr lang="en-US" sz="2800" b="1" dirty="0" smtClean="0"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cough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hemoptysis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dyspnea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pneumonitis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defRPr/>
            </a:pPr>
            <a:r>
              <a:rPr lang="sr-Latn-RS" sz="2400" dirty="0" smtClean="0">
                <a:effectLst/>
                <a:latin typeface="Times New Roman" pitchFamily="18" charset="0"/>
              </a:rPr>
              <a:t>wheez</a:t>
            </a:r>
            <a:r>
              <a:rPr lang="en" sz="2400" dirty="0" smtClean="0">
                <a:effectLst/>
                <a:latin typeface="Times New Roman" pitchFamily="18" charset="0"/>
              </a:rPr>
              <a:t>ing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stridor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defRPr/>
            </a:pPr>
            <a:r>
              <a:rPr lang="sr-Latn-RS" sz="2400" dirty="0">
                <a:effectLst/>
                <a:latin typeface="Times New Roman" pitchFamily="18" charset="0"/>
              </a:rPr>
              <a:t>c</a:t>
            </a:r>
            <a:r>
              <a:rPr lang="en" sz="2400" dirty="0" smtClean="0">
                <a:effectLst/>
                <a:latin typeface="Times New Roman" pitchFamily="18" charset="0"/>
              </a:rPr>
              <a:t>hest</a:t>
            </a:r>
            <a:r>
              <a:rPr lang="sr-Latn-RS" sz="2400" dirty="0" smtClean="0">
                <a:effectLst/>
                <a:latin typeface="Times New Roman" pitchFamily="18" charset="0"/>
              </a:rPr>
              <a:t> pain</a:t>
            </a:r>
            <a:endParaRPr lang="en-US" sz="2400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2800" dirty="0" smtClean="0">
                <a:solidFill>
                  <a:schemeClr val="hlink"/>
                </a:solidFill>
                <a:latin typeface="Times New Roman" pitchFamily="18" charset="0"/>
              </a:rPr>
              <a:t>INTRATHORA</a:t>
            </a:r>
            <a:r>
              <a:rPr lang="sr-Latn-RS" sz="2800" dirty="0" smtClean="0">
                <a:solidFill>
                  <a:schemeClr val="hlink"/>
                </a:solidFill>
                <a:latin typeface="Times New Roman" pitchFamily="18" charset="0"/>
              </a:rPr>
              <a:t>CIC</a:t>
            </a:r>
            <a:r>
              <a:rPr lang="en" sz="2800" dirty="0" smtClean="0">
                <a:solidFill>
                  <a:schemeClr val="hlink"/>
                </a:solidFill>
                <a:latin typeface="Times New Roman" pitchFamily="18" charset="0"/>
              </a:rPr>
              <a:t> OR LOCAL SYMPTOMS</a:t>
            </a:r>
            <a:endParaRPr lang="en-US" sz="28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557338"/>
            <a:ext cx="8301038" cy="530066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Tx/>
              <a:buNone/>
              <a:defRPr/>
            </a:pPr>
            <a:r>
              <a:rPr lang="en" sz="2000" b="1" dirty="0" smtClean="0">
                <a:latin typeface="Times New Roman" pitchFamily="18" charset="0"/>
              </a:rPr>
              <a:t> </a:t>
            </a:r>
            <a:r>
              <a:rPr lang="en" sz="2400" b="1" dirty="0" smtClean="0">
                <a:effectLst/>
                <a:latin typeface="Times New Roman" pitchFamily="18" charset="0"/>
              </a:rPr>
              <a:t>INTRATHORACIC EXPANSION </a:t>
            </a:r>
            <a:r>
              <a:rPr lang="sr-Latn-RS" sz="2400" b="1" dirty="0" smtClean="0">
                <a:effectLst/>
                <a:latin typeface="Times New Roman" pitchFamily="18" charset="0"/>
              </a:rPr>
              <a:t>OF THE </a:t>
            </a:r>
            <a:r>
              <a:rPr lang="en" sz="2400" b="1" dirty="0" smtClean="0">
                <a:effectLst/>
                <a:latin typeface="Times New Roman" pitchFamily="18" charset="0"/>
              </a:rPr>
              <a:t>TUMOR</a:t>
            </a:r>
            <a:endParaRPr lang="en-US" sz="2400" b="1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Tx/>
              <a:buNone/>
              <a:defRPr/>
            </a:pPr>
            <a:endParaRPr lang="en-US" sz="20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Vascular obstructions</a:t>
            </a:r>
            <a:r>
              <a:rPr lang="sr-Latn-RS" sz="2000" dirty="0" smtClean="0">
                <a:effectLst/>
                <a:latin typeface="Times New Roman" pitchFamily="18" charset="0"/>
              </a:rPr>
              <a:t> – a.</a:t>
            </a:r>
            <a:r>
              <a:rPr lang="en" sz="2000" dirty="0" smtClean="0">
                <a:effectLst/>
                <a:latin typeface="Times New Roman" pitchFamily="18" charset="0"/>
              </a:rPr>
              <a:t> pulmonalis, upper </a:t>
            </a:r>
            <a:r>
              <a:rPr lang="sr-Latn-RS" sz="2000" dirty="0" smtClean="0">
                <a:effectLst/>
                <a:latin typeface="Times New Roman" pitchFamily="18" charset="0"/>
              </a:rPr>
              <a:t>vena cava syndrome</a:t>
            </a:r>
            <a:endParaRPr lang="en-US" sz="20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0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defRPr/>
            </a:pPr>
            <a:r>
              <a:rPr lang="sr-Latn-RS" sz="2000" dirty="0" smtClean="0">
                <a:effectLst/>
                <a:latin typeface="Times New Roman" pitchFamily="18" charset="0"/>
              </a:rPr>
              <a:t>Nerve l</a:t>
            </a:r>
            <a:r>
              <a:rPr lang="en" sz="2000" dirty="0" smtClean="0">
                <a:effectLst/>
                <a:latin typeface="Times New Roman" pitchFamily="18" charset="0"/>
              </a:rPr>
              <a:t>esion - n. recurrens (hoarseness), n. phrenicus (dyspnea)</a:t>
            </a:r>
            <a:endParaRPr lang="en-US" sz="20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0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Esophagus - infiltration (dysphagia)</a:t>
            </a:r>
            <a:endParaRPr lang="en-US" sz="20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0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Pericardial invasion - arrhythmias, tamponade, cardiac weakness</a:t>
            </a:r>
            <a:endParaRPr lang="en-US" sz="20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0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Lymphatic obstruction -  hypoxemia </a:t>
            </a:r>
            <a:endParaRPr lang="en-US" sz="20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Invasion </a:t>
            </a:r>
            <a:r>
              <a:rPr lang="sr-Latn-RS" sz="2000" dirty="0" smtClean="0">
                <a:effectLst/>
                <a:latin typeface="Times New Roman" pitchFamily="18" charset="0"/>
              </a:rPr>
              <a:t>of </a:t>
            </a:r>
            <a:r>
              <a:rPr lang="en" sz="2000" dirty="0" smtClean="0">
                <a:effectLst/>
                <a:latin typeface="Times New Roman" pitchFamily="18" charset="0"/>
              </a:rPr>
              <a:t>pleura - effusion, dyspnea</a:t>
            </a:r>
            <a:endParaRPr lang="en-US" sz="20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0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defRPr/>
            </a:pPr>
            <a:r>
              <a:rPr lang="sr-Latn-RS" sz="2000" dirty="0" smtClean="0">
                <a:effectLst/>
                <a:latin typeface="Times New Roman" pitchFamily="18" charset="0"/>
              </a:rPr>
              <a:t>Chest p</a:t>
            </a:r>
            <a:r>
              <a:rPr lang="en" sz="2000" dirty="0" smtClean="0">
                <a:effectLst/>
                <a:latin typeface="Times New Roman" pitchFamily="18" charset="0"/>
              </a:rPr>
              <a:t>ain - thoracic wall, Pancoast tumor</a:t>
            </a:r>
            <a:endParaRPr lang="en-US" sz="2000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2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>EXTRATORAC</a:t>
            </a:r>
            <a:r>
              <a:rPr lang="sr-Latn-RS" altLang="sr-Latn-RS" sz="32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>IC</a:t>
            </a:r>
            <a:r>
              <a:rPr lang="en" altLang="sr-Latn-RS" sz="32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</a:rPr>
              <a:t> OR METASTATIC SYMPTOMS</a:t>
            </a:r>
            <a:endParaRPr lang="en-US" altLang="sr-Latn-RS" sz="3200" dirty="0" smtClean="0">
              <a:solidFill>
                <a:schemeClr val="hlink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857375"/>
            <a:ext cx="8715375" cy="446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0000"/>
              </a:buClr>
            </a:pP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Lymphogenic metastases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- </a:t>
            </a:r>
            <a:r>
              <a:rPr lang="en" altLang="sr-Latn-RS" sz="2000" dirty="0" smtClean="0">
                <a:effectLst/>
                <a:latin typeface="Times New Roman" panose="02020603050405020304" pitchFamily="18" charset="0"/>
              </a:rPr>
              <a:t>scale</a:t>
            </a:r>
            <a:r>
              <a:rPr lang="sr-Latn-RS" altLang="sr-Latn-RS" sz="2000" dirty="0" smtClean="0">
                <a:effectLst/>
                <a:latin typeface="Times New Roman" panose="02020603050405020304" pitchFamily="18" charset="0"/>
              </a:rPr>
              <a:t>nic</a:t>
            </a:r>
            <a:r>
              <a:rPr lang="en" altLang="sr-Latn-RS" sz="2000" dirty="0" smtClean="0">
                <a:effectLst/>
                <a:latin typeface="Times New Roman" panose="02020603050405020304" pitchFamily="18" charset="0"/>
              </a:rPr>
              <a:t> lymph</a:t>
            </a:r>
            <a:r>
              <a:rPr lang="sr-Latn-RS" altLang="sr-Latn-RS" sz="2000" dirty="0" smtClean="0">
                <a:effectLst/>
                <a:latin typeface="Times New Roman" panose="02020603050405020304" pitchFamily="18" charset="0"/>
              </a:rPr>
              <a:t>nodes</a:t>
            </a:r>
            <a:r>
              <a:rPr lang="en" altLang="sr-Latn-RS" sz="2000" dirty="0" smtClean="0">
                <a:effectLst/>
                <a:latin typeface="Times New Roman" panose="02020603050405020304" pitchFamily="18" charset="0"/>
              </a:rPr>
              <a:t>, supraclavicular l</a:t>
            </a:r>
            <a:r>
              <a:rPr lang="sr-Latn-RS" altLang="sr-Latn-RS" sz="2000" dirty="0" smtClean="0">
                <a:effectLst/>
                <a:latin typeface="Times New Roman" panose="02020603050405020304" pitchFamily="18" charset="0"/>
              </a:rPr>
              <a:t>n,</a:t>
            </a:r>
            <a:r>
              <a:rPr lang="en" altLang="sr-Latn-RS" sz="2000" dirty="0" smtClean="0">
                <a:effectLst/>
                <a:latin typeface="Times New Roman" panose="02020603050405020304" pitchFamily="18" charset="0"/>
              </a:rPr>
              <a:t> paraaortic l</a:t>
            </a:r>
            <a:r>
              <a:rPr lang="sr-Latn-RS" altLang="sr-Latn-RS" sz="2000" dirty="0" smtClean="0">
                <a:effectLst/>
                <a:latin typeface="Times New Roman" panose="02020603050405020304" pitchFamily="18" charset="0"/>
              </a:rPr>
              <a:t>n</a:t>
            </a:r>
            <a:endParaRPr lang="en-US" altLang="sr-Latn-RS" sz="20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</a:pP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Hematogenous metastases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- </a:t>
            </a:r>
            <a:r>
              <a:rPr lang="en" altLang="sr-Latn-RS" sz="2000" dirty="0" smtClean="0">
                <a:effectLst/>
                <a:latin typeface="Times New Roman" panose="02020603050405020304" pitchFamily="18" charset="0"/>
              </a:rPr>
              <a:t>central nervous system (neurological disorders, pain)</a:t>
            </a:r>
            <a:endParaRPr lang="en-US" altLang="sr-Latn-RS" sz="20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</a:pPr>
            <a:r>
              <a:rPr lang="sr-Latn-RS" altLang="sr-Latn-RS" sz="2400" b="1" dirty="0" smtClean="0">
                <a:effectLst/>
                <a:latin typeface="Times New Roman" panose="02020603050405020304" pitchFamily="18" charset="0"/>
              </a:rPr>
              <a:t>Bones</a:t>
            </a: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 and bone </a:t>
            </a:r>
            <a:r>
              <a:rPr lang="sr-Latn-RS" altLang="sr-Latn-RS" sz="2400" b="1" dirty="0" smtClean="0">
                <a:effectLst/>
                <a:latin typeface="Times New Roman" panose="02020603050405020304" pitchFamily="18" charset="0"/>
              </a:rPr>
              <a:t>marrow</a:t>
            </a: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- </a:t>
            </a:r>
            <a:r>
              <a:rPr lang="en" altLang="sr-Latn-RS" sz="2000" dirty="0" smtClean="0">
                <a:effectLst/>
                <a:latin typeface="Times New Roman" panose="02020603050405020304" pitchFamily="18" charset="0"/>
              </a:rPr>
              <a:t>pain, anemia, bleeding</a:t>
            </a:r>
            <a:endParaRPr lang="en-US" altLang="sr-Latn-RS" sz="20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</a:pP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Liver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- </a:t>
            </a:r>
            <a:r>
              <a:rPr lang="en" altLang="sr-Latn-RS" sz="2000" dirty="0" smtClean="0">
                <a:effectLst/>
                <a:latin typeface="Times New Roman" panose="02020603050405020304" pitchFamily="18" charset="0"/>
              </a:rPr>
              <a:t>pain, jaundice, temperature</a:t>
            </a:r>
            <a:endParaRPr lang="en-US" altLang="sr-Latn-RS" sz="20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endParaRPr lang="sr-Latn-CS" altLang="sr-Latn-RS" sz="2400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</a:pPr>
            <a:r>
              <a:rPr lang="en" altLang="sr-Latn-RS" sz="2400" b="1" dirty="0" smtClean="0">
                <a:effectLst/>
                <a:latin typeface="Times New Roman" panose="02020603050405020304" pitchFamily="18" charset="0"/>
              </a:rPr>
              <a:t>Endocrine glands </a:t>
            </a:r>
            <a:r>
              <a:rPr lang="en" altLang="sr-Latn-RS" sz="2400" dirty="0" smtClean="0">
                <a:effectLst/>
                <a:latin typeface="Times New Roman" panose="02020603050405020304" pitchFamily="18" charset="0"/>
              </a:rPr>
              <a:t>- </a:t>
            </a:r>
            <a:r>
              <a:rPr lang="en" altLang="sr-Latn-RS" sz="2000" dirty="0" smtClean="0">
                <a:effectLst/>
                <a:latin typeface="Times New Roman" panose="02020603050405020304" pitchFamily="18" charset="0"/>
              </a:rPr>
              <a:t>adrenal gland, pancreas</a:t>
            </a:r>
            <a:endParaRPr lang="en-US" altLang="sr-Latn-RS" sz="2000" dirty="0" smtClean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" sz="3200" smtClean="0">
                <a:solidFill>
                  <a:schemeClr val="hlink"/>
                </a:solidFill>
                <a:latin typeface="Times New Roman" pitchFamily="18" charset="0"/>
              </a:rPr>
              <a:t>PARANEOPLASTIC SYNDROME</a:t>
            </a:r>
            <a:endParaRPr lang="en-US" sz="320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Clr>
                <a:srgbClr val="FF0000"/>
              </a:buClr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Neuromuscular </a:t>
            </a:r>
            <a:r>
              <a:rPr lang="sr-Latn-RS" sz="2400" b="1" dirty="0" smtClean="0">
                <a:solidFill>
                  <a:schemeClr val="hlink"/>
                </a:solidFill>
                <a:latin typeface="Times New Roman" pitchFamily="18" charset="0"/>
              </a:rPr>
              <a:t>m</a:t>
            </a: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anifestations:</a:t>
            </a:r>
            <a:r>
              <a:rPr lang="en" sz="2400" b="1" dirty="0" smtClean="0">
                <a:latin typeface="Times New Roman" pitchFamily="18" charset="0"/>
              </a:rPr>
              <a:t>  </a:t>
            </a:r>
            <a:r>
              <a:rPr lang="en" sz="1800" dirty="0" smtClean="0">
                <a:effectLst/>
                <a:latin typeface="Times New Roman" pitchFamily="18" charset="0"/>
              </a:rPr>
              <a:t>cancerous myopathy similar</a:t>
            </a:r>
            <a:r>
              <a:rPr lang="sr-Latn-RS" sz="1800" dirty="0" smtClean="0">
                <a:effectLst/>
                <a:latin typeface="Times New Roman" pitchFamily="18" charset="0"/>
              </a:rPr>
              <a:t> to</a:t>
            </a:r>
            <a:r>
              <a:rPr lang="en" sz="1800" dirty="0" smtClean="0">
                <a:effectLst/>
                <a:latin typeface="Times New Roman" pitchFamily="18" charset="0"/>
              </a:rPr>
              <a:t> myasthenia, peripheral neuropathy, cerebral degeneration</a:t>
            </a:r>
            <a:endParaRPr lang="sr-Latn-CS" sz="18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defRPr/>
            </a:pPr>
            <a:r>
              <a:rPr lang="sr-Latn-RS" sz="2400" b="1" dirty="0" smtClean="0">
                <a:solidFill>
                  <a:schemeClr val="hlink"/>
                </a:solidFill>
                <a:latin typeface="Times New Roman" pitchFamily="18" charset="0"/>
              </a:rPr>
              <a:t>Connective</a:t>
            </a: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 tissue: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en" sz="1800" dirty="0" smtClean="0">
                <a:effectLst/>
                <a:latin typeface="Times New Roman" pitchFamily="18" charset="0"/>
              </a:rPr>
              <a:t>hypertrophic pulmonary ostearthropathy with subperiosteal stacking </a:t>
            </a:r>
            <a:r>
              <a:rPr lang="sr-Latn-RS" sz="1800" dirty="0" smtClean="0">
                <a:effectLst/>
                <a:latin typeface="Times New Roman" pitchFamily="18" charset="0"/>
              </a:rPr>
              <a:t>of </a:t>
            </a:r>
            <a:r>
              <a:rPr lang="en" sz="1800" dirty="0" smtClean="0">
                <a:effectLst/>
                <a:latin typeface="Times New Roman" pitchFamily="18" charset="0"/>
              </a:rPr>
              <a:t>bony mass and with pain along diaphysis </a:t>
            </a:r>
            <a:r>
              <a:rPr lang="sr-Latn-RS" sz="1800" dirty="0" smtClean="0">
                <a:effectLst/>
                <a:latin typeface="Times New Roman" pitchFamily="18" charset="0"/>
              </a:rPr>
              <a:t>of </a:t>
            </a:r>
            <a:r>
              <a:rPr lang="en" sz="1800" dirty="0" smtClean="0">
                <a:effectLst/>
                <a:latin typeface="Times New Roman" pitchFamily="18" charset="0"/>
              </a:rPr>
              <a:t>long bones, swelling </a:t>
            </a:r>
            <a:r>
              <a:rPr lang="sr-Latn-RS" sz="1800" dirty="0" smtClean="0">
                <a:effectLst/>
                <a:latin typeface="Times New Roman" pitchFamily="18" charset="0"/>
              </a:rPr>
              <a:t>of </a:t>
            </a:r>
            <a:r>
              <a:rPr lang="en" sz="1800" dirty="0" smtClean="0">
                <a:effectLst/>
                <a:latin typeface="Times New Roman" pitchFamily="18" charset="0"/>
              </a:rPr>
              <a:t>soft tissue and joints, </a:t>
            </a:r>
            <a:r>
              <a:rPr lang="sr-Latn-RS" sz="1800" dirty="0" smtClean="0">
                <a:effectLst/>
                <a:latin typeface="Times New Roman" pitchFamily="18" charset="0"/>
              </a:rPr>
              <a:t>clubbed</a:t>
            </a:r>
            <a:r>
              <a:rPr lang="en" sz="1800" dirty="0" smtClean="0">
                <a:effectLst/>
                <a:latin typeface="Times New Roman" pitchFamily="18" charset="0"/>
              </a:rPr>
              <a:t> fingers isolated or as part of hypertrophic arthropathy</a:t>
            </a:r>
            <a:endParaRPr lang="en-US" sz="18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Endocrine - metabolic </a:t>
            </a:r>
            <a:r>
              <a:rPr lang="sr-Latn-RS" sz="2400" b="1" dirty="0" smtClean="0">
                <a:solidFill>
                  <a:schemeClr val="hlink"/>
                </a:solidFill>
                <a:latin typeface="Times New Roman" pitchFamily="18" charset="0"/>
              </a:rPr>
              <a:t>m</a:t>
            </a: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anifestations: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en" sz="1800" dirty="0" smtClean="0">
                <a:effectLst/>
                <a:latin typeface="Times New Roman" pitchFamily="18" charset="0"/>
              </a:rPr>
              <a:t>gynecomastia, hypoglycemia, hypercalcemia, Cushing syndrome</a:t>
            </a:r>
            <a:endParaRPr lang="en-US" sz="18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Vascular and hematological </a:t>
            </a:r>
            <a:r>
              <a:rPr lang="sr-Latn-RS" sz="2400" b="1" dirty="0" smtClean="0">
                <a:solidFill>
                  <a:schemeClr val="hlink"/>
                </a:solidFill>
                <a:latin typeface="Times New Roman" pitchFamily="18" charset="0"/>
              </a:rPr>
              <a:t>m</a:t>
            </a: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anifestations: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en" sz="1800" dirty="0" smtClean="0">
                <a:effectLst/>
                <a:latin typeface="Times New Roman" pitchFamily="18" charset="0"/>
              </a:rPr>
              <a:t>migratory thrombophlebitis, thrombocytosis, disorder </a:t>
            </a:r>
            <a:r>
              <a:rPr lang="sr-Latn-RS" sz="1800" dirty="0" smtClean="0">
                <a:effectLst/>
                <a:latin typeface="Times New Roman" pitchFamily="18" charset="0"/>
              </a:rPr>
              <a:t>of </a:t>
            </a:r>
            <a:r>
              <a:rPr lang="en" sz="1800" dirty="0" smtClean="0">
                <a:effectLst/>
                <a:latin typeface="Times New Roman" pitchFamily="18" charset="0"/>
              </a:rPr>
              <a:t>coagulation</a:t>
            </a:r>
            <a:r>
              <a:rPr lang="en" sz="2400" dirty="0" smtClean="0">
                <a:effectLst/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9217025" cy="4906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NON</a:t>
            </a:r>
            <a:r>
              <a:rPr lang="sr-Latn-RS" sz="2400" b="1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-</a:t>
            </a:r>
            <a:r>
              <a:rPr lang="sr-Latn-RS" sz="2400" b="1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INVASIVE      </a:t>
            </a:r>
            <a:r>
              <a:rPr lang="en" sz="2800" b="1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solidFill>
                  <a:schemeClr val="hlink"/>
                </a:solidFill>
                <a:latin typeface="Times New Roman" pitchFamily="18" charset="0"/>
              </a:rPr>
              <a:t>                 </a:t>
            </a:r>
            <a:endParaRPr lang="sr-Latn-CS" sz="36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latin typeface="Times New Roman" pitchFamily="18" charset="0"/>
              </a:rPr>
              <a:t>- </a:t>
            </a:r>
            <a:r>
              <a:rPr lang="en" sz="2400" dirty="0" smtClean="0">
                <a:effectLst/>
                <a:latin typeface="Times New Roman" pitchFamily="18" charset="0"/>
              </a:rPr>
              <a:t>anamnesis and physical </a:t>
            </a:r>
            <a:r>
              <a:rPr lang="sr-Latn-RS" sz="2400" dirty="0" smtClean="0">
                <a:effectLst/>
                <a:latin typeface="Times New Roman" pitchFamily="18" charset="0"/>
              </a:rPr>
              <a:t>exam</a:t>
            </a:r>
            <a:r>
              <a:rPr lang="en" sz="2400" dirty="0" smtClean="0">
                <a:effectLst/>
                <a:latin typeface="Times New Roman" pitchFamily="18" charset="0"/>
              </a:rPr>
              <a:t>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- laboratory tests    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- </a:t>
            </a:r>
            <a:r>
              <a:rPr lang="sr-Latn-RS" sz="2400" dirty="0">
                <a:effectLst/>
                <a:latin typeface="Times New Roman" pitchFamily="18" charset="0"/>
              </a:rPr>
              <a:t>c</a:t>
            </a:r>
            <a:r>
              <a:rPr lang="sr-Latn-RS" sz="2400" dirty="0" smtClean="0">
                <a:effectLst/>
                <a:latin typeface="Times New Roman" pitchFamily="18" charset="0"/>
              </a:rPr>
              <a:t>hest </a:t>
            </a:r>
            <a:r>
              <a:rPr lang="en" sz="2400" dirty="0" smtClean="0">
                <a:effectLst/>
                <a:latin typeface="Times New Roman" pitchFamily="18" charset="0"/>
              </a:rPr>
              <a:t>X-ray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- ultrasound of the abdomen        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- CT 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- MR 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- </a:t>
            </a:r>
            <a:r>
              <a:rPr lang="sr-Latn-RS" sz="2400" dirty="0" smtClean="0">
                <a:effectLst/>
                <a:latin typeface="Times New Roman" pitchFamily="18" charset="0"/>
              </a:rPr>
              <a:t>PET scan</a:t>
            </a:r>
            <a:r>
              <a:rPr lang="en" sz="2400" dirty="0" smtClean="0">
                <a:effectLst/>
                <a:latin typeface="Times New Roman" pitchFamily="18" charset="0"/>
              </a:rPr>
              <a:t> 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- scintigraphy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- contrasting radiographic </a:t>
            </a:r>
            <a:r>
              <a:rPr lang="sr-Latn-RS" sz="2400" dirty="0">
                <a:effectLst/>
                <a:latin typeface="Times New Roman" pitchFamily="18" charset="0"/>
              </a:rPr>
              <a:t>r</a:t>
            </a:r>
            <a:r>
              <a:rPr lang="en" sz="2400" dirty="0" smtClean="0">
                <a:effectLst/>
                <a:latin typeface="Times New Roman" pitchFamily="18" charset="0"/>
              </a:rPr>
              <a:t>ecording </a:t>
            </a:r>
            <a:r>
              <a:rPr lang="sr-Latn-RS" sz="2400" dirty="0" smtClean="0">
                <a:effectLst/>
                <a:latin typeface="Times New Roman" pitchFamily="18" charset="0"/>
              </a:rPr>
              <a:t>of the </a:t>
            </a:r>
            <a:r>
              <a:rPr lang="en" sz="2400" dirty="0" smtClean="0">
                <a:effectLst/>
                <a:latin typeface="Times New Roman" pitchFamily="18" charset="0"/>
              </a:rPr>
              <a:t>esophagus or esophagoscopy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- pulmonary function</a:t>
            </a:r>
            <a:r>
              <a:rPr lang="sr-Latn-RS" sz="2400" dirty="0" smtClean="0">
                <a:effectLst/>
                <a:latin typeface="Times New Roman" pitchFamily="18" charset="0"/>
              </a:rPr>
              <a:t> te</a:t>
            </a:r>
            <a:r>
              <a:rPr lang="en" sz="2400" dirty="0" smtClean="0">
                <a:effectLst/>
                <a:latin typeface="Times New Roman" pitchFamily="18" charset="0"/>
              </a:rPr>
              <a:t>s</a:t>
            </a:r>
            <a:r>
              <a:rPr lang="sr-Latn-RS" sz="2400" dirty="0" smtClean="0">
                <a:effectLst/>
                <a:latin typeface="Times New Roman" pitchFamily="18" charset="0"/>
              </a:rPr>
              <a:t>t</a:t>
            </a:r>
            <a:r>
              <a:rPr lang="en" sz="2400" dirty="0" smtClean="0">
                <a:effectLst/>
                <a:latin typeface="Times New Roman" pitchFamily="18" charset="0"/>
              </a:rPr>
              <a:t> and </a:t>
            </a:r>
            <a:r>
              <a:rPr lang="sr-Latn-RS" sz="2400" dirty="0" smtClean="0">
                <a:effectLst/>
                <a:latin typeface="Times New Roman" pitchFamily="18" charset="0"/>
              </a:rPr>
              <a:t>arterial</a:t>
            </a:r>
            <a:r>
              <a:rPr lang="en" sz="2400" dirty="0" smtClean="0">
                <a:effectLst/>
                <a:latin typeface="Times New Roman" pitchFamily="18" charset="0"/>
              </a:rPr>
              <a:t> blood</a:t>
            </a:r>
            <a:r>
              <a:rPr lang="sr-Latn-RS" sz="2400" dirty="0" smtClean="0">
                <a:effectLst/>
                <a:latin typeface="Times New Roman" pitchFamily="18" charset="0"/>
              </a:rPr>
              <a:t> gas analyses</a:t>
            </a:r>
            <a:endParaRPr lang="en-US" sz="2400" dirty="0" smtClean="0">
              <a:effectLst/>
              <a:latin typeface="Times New Roman" pitchFamily="18" charset="0"/>
            </a:endParaRPr>
          </a:p>
        </p:txBody>
      </p:sp>
      <p:sp>
        <p:nvSpPr>
          <p:cNvPr id="48131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smtClean="0">
                <a:solidFill>
                  <a:schemeClr val="hlink"/>
                </a:solidFill>
                <a:latin typeface="Times New Roman" pitchFamily="18" charset="0"/>
              </a:rPr>
              <a:t>DIAGNOSTIC METHODS</a:t>
            </a:r>
            <a:r>
              <a:rPr lang="en" b="0" smtClean="0">
                <a:latin typeface="Arial" charset="0"/>
              </a:rPr>
              <a:t> </a:t>
            </a:r>
            <a:endParaRPr lang="en-US" b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200" smtClean="0">
                <a:solidFill>
                  <a:schemeClr val="hlink"/>
                </a:solidFill>
                <a:latin typeface="Times New Roman" pitchFamily="18" charset="0"/>
              </a:rPr>
              <a:t>DIAGNOSTIC METHODS</a:t>
            </a:r>
            <a:endParaRPr lang="sr-Latn-CS" sz="320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solidFill>
                  <a:schemeClr val="hlink"/>
                </a:solidFill>
                <a:latin typeface="Times New Roman" pitchFamily="18" charset="0"/>
              </a:rPr>
              <a:t>INVASIVE</a:t>
            </a:r>
            <a:endParaRPr lang="sr-Latn-CS" sz="28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r-Latn-CS" sz="28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2800" dirty="0" smtClean="0">
                <a:latin typeface="Times New Roman" pitchFamily="18" charset="0"/>
              </a:rPr>
              <a:t>- bronchoscopy</a:t>
            </a:r>
            <a:endParaRPr lang="sr-Latn-CS" sz="2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2800" dirty="0" smtClean="0">
                <a:latin typeface="Times New Roman" pitchFamily="18" charset="0"/>
              </a:rPr>
              <a:t>- TTB                    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2800" dirty="0" smtClean="0">
                <a:latin typeface="Times New Roman" pitchFamily="18" charset="0"/>
              </a:rPr>
              <a:t>- pleural puncture</a:t>
            </a:r>
            <a:endParaRPr lang="sr-Latn-CS" sz="2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2800" dirty="0" smtClean="0">
                <a:latin typeface="Times New Roman" pitchFamily="18" charset="0"/>
              </a:rPr>
              <a:t>- puncture and biopsy </a:t>
            </a:r>
            <a:r>
              <a:rPr lang="sr-Latn-RS" sz="2800" dirty="0" smtClean="0">
                <a:latin typeface="Times New Roman" pitchFamily="18" charset="0"/>
              </a:rPr>
              <a:t>of the </a:t>
            </a:r>
            <a:r>
              <a:rPr lang="en" sz="2800" dirty="0" smtClean="0">
                <a:latin typeface="Times New Roman" pitchFamily="18" charset="0"/>
              </a:rPr>
              <a:t>gland</a:t>
            </a:r>
            <a:endParaRPr lang="sr-Latn-CS" sz="2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800" dirty="0" smtClean="0">
                <a:latin typeface="Times New Roman" pitchFamily="18" charset="0"/>
              </a:rPr>
              <a:t>- mediastinoscopy</a:t>
            </a:r>
            <a:endParaRPr lang="sr-Latn-CS" sz="2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800" dirty="0" smtClean="0">
                <a:latin typeface="Times New Roman" pitchFamily="18" charset="0"/>
              </a:rPr>
              <a:t>- mediastinotomy</a:t>
            </a:r>
            <a:endParaRPr lang="sr-Latn-CS" sz="2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800" dirty="0" smtClean="0">
                <a:latin typeface="Times New Roman" pitchFamily="18" charset="0"/>
              </a:rPr>
              <a:t>- </a:t>
            </a:r>
            <a:r>
              <a:rPr lang="sr-Latn-RS" sz="2800" dirty="0" smtClean="0">
                <a:latin typeface="Times New Roman" pitchFamily="18" charset="0"/>
              </a:rPr>
              <a:t>V</a:t>
            </a:r>
            <a:r>
              <a:rPr lang="en" sz="2800" dirty="0" smtClean="0">
                <a:latin typeface="Times New Roman" pitchFamily="18" charset="0"/>
              </a:rPr>
              <a:t>ATS</a:t>
            </a:r>
            <a:r>
              <a:rPr lang="sr-Latn-RS" sz="2800" dirty="0" smtClean="0">
                <a:latin typeface="Times New Roman" pitchFamily="18" charset="0"/>
              </a:rPr>
              <a:t> (Video-Assisted ThoracoScopy)</a:t>
            </a:r>
            <a:endParaRPr lang="sr-Latn-CS" sz="2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r-Latn-C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RS" sz="4000" dirty="0" smtClean="0">
                <a:solidFill>
                  <a:srgbClr val="23EF01"/>
                </a:solidFill>
                <a:latin typeface="Times New Roman" pitchFamily="18" charset="0"/>
              </a:rPr>
              <a:t>Lung c</a:t>
            </a:r>
            <a:r>
              <a:rPr lang="en" sz="4000" dirty="0" smtClean="0">
                <a:solidFill>
                  <a:srgbClr val="23EF01"/>
                </a:solidFill>
                <a:latin typeface="Times New Roman" pitchFamily="18" charset="0"/>
              </a:rPr>
              <a:t>ancer</a:t>
            </a:r>
            <a:r>
              <a:rPr lang="en" sz="4000" dirty="0" smtClean="0">
                <a:solidFill>
                  <a:srgbClr val="19D734"/>
                </a:solidFill>
                <a:latin typeface="Times New Roman" pitchFamily="18" charset="0"/>
              </a:rPr>
              <a:t> </a:t>
            </a:r>
            <a:r>
              <a:rPr lang="en-US" sz="4000" dirty="0">
                <a:solidFill>
                  <a:srgbClr val="19D734"/>
                </a:solidFill>
                <a:latin typeface="Times New Roman" pitchFamily="18" charset="0"/>
              </a:rPr>
              <a:t/>
            </a:r>
            <a:br>
              <a:rPr lang="en-US" sz="4000" dirty="0">
                <a:solidFill>
                  <a:srgbClr val="19D734"/>
                </a:solidFill>
                <a:latin typeface="Times New Roman" pitchFamily="18" charset="0"/>
              </a:rPr>
            </a:br>
            <a:r>
              <a:rPr lang="sr-Latn-RS" sz="3600" i="1" dirty="0" smtClean="0">
                <a:solidFill>
                  <a:srgbClr val="66CCFF"/>
                </a:solidFill>
                <a:latin typeface="Times New Roman" pitchFamily="18" charset="0"/>
              </a:rPr>
              <a:t>D</a:t>
            </a:r>
            <a:r>
              <a:rPr lang="en" sz="3600" i="1" dirty="0" smtClean="0">
                <a:solidFill>
                  <a:srgbClr val="66CCFF"/>
                </a:solidFill>
                <a:latin typeface="Times New Roman" pitchFamily="18" charset="0"/>
              </a:rPr>
              <a:t>iagnosis </a:t>
            </a:r>
            <a:r>
              <a:rPr lang="en" sz="3600" i="1" dirty="0">
                <a:solidFill>
                  <a:srgbClr val="66CCFF"/>
                </a:solidFill>
                <a:latin typeface="Times New Roman" pitchFamily="18" charset="0"/>
              </a:rPr>
              <a:t>– </a:t>
            </a:r>
            <a:r>
              <a:rPr lang="en" sz="3600" i="1" dirty="0" smtClean="0">
                <a:solidFill>
                  <a:srgbClr val="66CCFF"/>
                </a:solidFill>
                <a:latin typeface="Times New Roman" pitchFamily="18" charset="0"/>
              </a:rPr>
              <a:t>X-ray , CT</a:t>
            </a:r>
            <a:endParaRPr lang="en-US" sz="3600" i="1" dirty="0">
              <a:solidFill>
                <a:srgbClr val="66CCFF"/>
              </a:solidFill>
              <a:latin typeface="Times New Roman" pitchFamily="18" charset="0"/>
            </a:endParaRPr>
          </a:p>
        </p:txBody>
      </p:sp>
      <p:pic>
        <p:nvPicPr>
          <p:cNvPr id="36867" name="Picture 3" descr="DSCF002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1785938"/>
            <a:ext cx="4295775" cy="37861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5" descr="DSCF002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6313" y="1857375"/>
            <a:ext cx="4029075" cy="35004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-990600"/>
            <a:ext cx="8229600" cy="24082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" altLang="sr-Latn-RS" sz="3200" dirty="0" smtClean="0">
                <a:solidFill>
                  <a:srgbClr val="23EF0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CS" altLang="sr-Latn-RS" sz="3200" dirty="0" smtClean="0">
                <a:solidFill>
                  <a:srgbClr val="23EF01"/>
                </a:solidFill>
                <a:effectLst/>
                <a:latin typeface="Times New Roman" panose="02020603050405020304" pitchFamily="18" charset="0"/>
              </a:rPr>
              <a:t/>
            </a:r>
            <a:br>
              <a:rPr lang="sr-Cyrl-CS" altLang="sr-Latn-RS" sz="3200" dirty="0" smtClean="0">
                <a:solidFill>
                  <a:srgbClr val="23EF01"/>
                </a:solidFill>
                <a:effectLst/>
                <a:latin typeface="Times New Roman" panose="02020603050405020304" pitchFamily="18" charset="0"/>
              </a:rPr>
            </a:br>
            <a:r>
              <a:rPr lang="en" altLang="sr-Latn-RS" sz="3200" dirty="0" smtClean="0">
                <a:solidFill>
                  <a:srgbClr val="23EF01"/>
                </a:solidFill>
                <a:effectLst/>
                <a:latin typeface="Times New Roman" panose="02020603050405020304" pitchFamily="18" charset="0"/>
              </a:rPr>
              <a:t>Cancer </a:t>
            </a:r>
            <a:r>
              <a:rPr lang="sr-Latn-RS" altLang="sr-Latn-RS" sz="3200" dirty="0" smtClean="0">
                <a:solidFill>
                  <a:srgbClr val="23EF01"/>
                </a:solidFill>
                <a:effectLst/>
                <a:latin typeface="Times New Roman" panose="02020603050405020304" pitchFamily="18" charset="0"/>
              </a:rPr>
              <a:t>of </a:t>
            </a:r>
            <a:r>
              <a:rPr lang="en" altLang="sr-Latn-RS" sz="3200" dirty="0" smtClean="0">
                <a:solidFill>
                  <a:srgbClr val="23EF01"/>
                </a:solidFill>
                <a:effectLst/>
                <a:latin typeface="Times New Roman" panose="02020603050405020304" pitchFamily="18" charset="0"/>
              </a:rPr>
              <a:t>the right lung</a:t>
            </a:r>
            <a:endParaRPr lang="en-US" altLang="sr-Latn-RS" sz="3200" dirty="0" smtClean="0">
              <a:solidFill>
                <a:srgbClr val="23EF0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37891" name="Picture 3" descr="DSCF0010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000125"/>
            <a:ext cx="6545263" cy="4857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71500" y="-428625"/>
            <a:ext cx="8229600" cy="1951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" altLang="sr-Latn-RS" sz="3200" dirty="0" smtClean="0">
                <a:solidFill>
                  <a:srgbClr val="23EF01"/>
                </a:solidFill>
                <a:effectLst/>
                <a:latin typeface="Times New Roman" panose="02020603050405020304" pitchFamily="18" charset="0"/>
              </a:rPr>
              <a:t>Peripheral cancer </a:t>
            </a:r>
            <a:r>
              <a:rPr lang="sr-Latn-RS" altLang="sr-Latn-RS" sz="3200" dirty="0" smtClean="0">
                <a:solidFill>
                  <a:srgbClr val="23EF01"/>
                </a:solidFill>
                <a:effectLst/>
                <a:latin typeface="Times New Roman" panose="02020603050405020304" pitchFamily="18" charset="0"/>
              </a:rPr>
              <a:t>of </a:t>
            </a:r>
            <a:r>
              <a:rPr lang="en" altLang="sr-Latn-RS" sz="3200" dirty="0" smtClean="0">
                <a:solidFill>
                  <a:srgbClr val="23EF01"/>
                </a:solidFill>
                <a:effectLst/>
                <a:latin typeface="Times New Roman" panose="02020603050405020304" pitchFamily="18" charset="0"/>
              </a:rPr>
              <a:t>the right lung</a:t>
            </a:r>
            <a:endParaRPr lang="en-US" altLang="sr-Latn-RS" sz="3200" dirty="0" smtClean="0">
              <a:solidFill>
                <a:srgbClr val="23EF0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38915" name="Picture 3" descr="DSCF002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214438"/>
            <a:ext cx="6770688" cy="5143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AutoShape 2"/>
          <p:cNvSpPr>
            <a:spLocks noGrp="1" noChangeAspec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4000" dirty="0" smtClean="0">
                <a:solidFill>
                  <a:srgbClr val="23EF01"/>
                </a:solidFill>
              </a:rPr>
              <a:t> </a:t>
            </a:r>
            <a:r>
              <a:rPr lang="en" sz="3600" dirty="0" smtClean="0">
                <a:solidFill>
                  <a:srgbClr val="23EF01"/>
                </a:solidFill>
                <a:latin typeface="Times New Roman" pitchFamily="18" charset="0"/>
              </a:rPr>
              <a:t>Cancer </a:t>
            </a:r>
            <a:r>
              <a:rPr lang="sr-Latn-RS" sz="3600" dirty="0" smtClean="0">
                <a:solidFill>
                  <a:srgbClr val="23EF01"/>
                </a:solidFill>
                <a:latin typeface="Times New Roman" pitchFamily="18" charset="0"/>
              </a:rPr>
              <a:t>of </a:t>
            </a:r>
            <a:r>
              <a:rPr lang="en" sz="3600" dirty="0" smtClean="0">
                <a:solidFill>
                  <a:srgbClr val="23EF01"/>
                </a:solidFill>
                <a:latin typeface="Times New Roman" pitchFamily="18" charset="0"/>
              </a:rPr>
              <a:t>the right </a:t>
            </a:r>
            <a:r>
              <a:rPr lang="sr-Latn-RS" sz="3600" dirty="0" smtClean="0">
                <a:solidFill>
                  <a:srgbClr val="23EF01"/>
                </a:solidFill>
                <a:latin typeface="Times New Roman" pitchFamily="18" charset="0"/>
              </a:rPr>
              <a:t>lung, </a:t>
            </a:r>
            <a:r>
              <a:rPr lang="en" sz="3600" dirty="0" smtClean="0">
                <a:solidFill>
                  <a:srgbClr val="23EF01"/>
                </a:solidFill>
                <a:latin typeface="Times New Roman" pitchFamily="18" charset="0"/>
              </a:rPr>
              <a:t>lower lobe</a:t>
            </a:r>
            <a:endParaRPr lang="en-US" sz="3600" i="1" dirty="0" smtClean="0">
              <a:solidFill>
                <a:srgbClr val="66CCFF"/>
              </a:solidFill>
              <a:latin typeface="Times New Roman" pitchFamily="18" charset="0"/>
            </a:endParaRPr>
          </a:p>
        </p:txBody>
      </p:sp>
      <p:pic>
        <p:nvPicPr>
          <p:cNvPr id="39939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100" y="1928813"/>
            <a:ext cx="4297363" cy="3714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1928813"/>
            <a:ext cx="4286250" cy="3643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4000" dirty="0" smtClean="0">
                <a:latin typeface="Times New Roman" pitchFamily="18" charset="0"/>
              </a:rPr>
              <a:t>MALIGNANT </a:t>
            </a:r>
            <a:r>
              <a:rPr lang="sr-Latn-RS" sz="4000" dirty="0" smtClean="0">
                <a:latin typeface="Times New Roman" pitchFamily="18" charset="0"/>
              </a:rPr>
              <a:t>LUNG </a:t>
            </a:r>
            <a:r>
              <a:rPr lang="en" sz="4000" dirty="0" smtClean="0">
                <a:latin typeface="Times New Roman" pitchFamily="18" charset="0"/>
              </a:rPr>
              <a:t>TUMORS</a:t>
            </a:r>
            <a:endParaRPr lang="en-US" sz="4000" dirty="0" smtClean="0">
              <a:latin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3872" y="1916832"/>
            <a:ext cx="8004175" cy="41243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" sz="2400" b="1" dirty="0" smtClean="0">
                <a:effectLst/>
                <a:latin typeface="Times New Roman" pitchFamily="18" charset="0"/>
              </a:rPr>
              <a:t>2020</a:t>
            </a:r>
            <a:r>
              <a:rPr lang="en" sz="2000" b="1" dirty="0" smtClean="0">
                <a:latin typeface="Times New Roman" pitchFamily="18" charset="0"/>
              </a:rPr>
              <a:t>. – </a:t>
            </a:r>
            <a:r>
              <a:rPr lang="en" sz="28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2</a:t>
            </a:r>
            <a:r>
              <a:rPr lang="sr-Latn-RS" sz="28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.</a:t>
            </a:r>
            <a:r>
              <a:rPr lang="en" sz="28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2</a:t>
            </a:r>
            <a:r>
              <a:rPr lang="en" sz="2000" b="1" dirty="0" smtClean="0">
                <a:solidFill>
                  <a:srgbClr val="DEBAF4"/>
                </a:solidFill>
                <a:latin typeface="Times New Roman" pitchFamily="18" charset="0"/>
              </a:rPr>
              <a:t> </a:t>
            </a:r>
            <a:r>
              <a:rPr lang="en" sz="2000" b="1" dirty="0" smtClean="0">
                <a:latin typeface="Times New Roman" pitchFamily="18" charset="0"/>
              </a:rPr>
              <a:t>million new cases (11.4 % of all malig</a:t>
            </a:r>
            <a:r>
              <a:rPr lang="sr-Latn-RS" sz="2000" b="1" dirty="0" smtClean="0">
                <a:latin typeface="Times New Roman" pitchFamily="18" charset="0"/>
              </a:rPr>
              <a:t>nancies</a:t>
            </a:r>
            <a:r>
              <a:rPr lang="en" sz="2000" b="1" dirty="0" smtClean="0">
                <a:latin typeface="Times New Roman" pitchFamily="18" charset="0"/>
              </a:rPr>
              <a:t>)</a:t>
            </a:r>
            <a:endParaRPr lang="en-US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pl-PL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400" b="1" dirty="0" smtClean="0">
                <a:effectLst/>
                <a:latin typeface="Times New Roman" pitchFamily="18" charset="0"/>
              </a:rPr>
              <a:t>2020</a:t>
            </a:r>
            <a:r>
              <a:rPr lang="en" sz="2000" b="1" dirty="0" smtClean="0">
                <a:latin typeface="Times New Roman" pitchFamily="18" charset="0"/>
              </a:rPr>
              <a:t>. -</a:t>
            </a:r>
            <a:r>
              <a:rPr lang="en" sz="2000" b="1" dirty="0" smtClean="0">
                <a:solidFill>
                  <a:srgbClr val="DEBAF4"/>
                </a:solidFill>
                <a:latin typeface="Times New Roman" pitchFamily="18" charset="0"/>
              </a:rPr>
              <a:t> </a:t>
            </a:r>
            <a:r>
              <a:rPr lang="en" sz="28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1.8</a:t>
            </a:r>
            <a:r>
              <a:rPr lang="en" sz="2000" b="1" dirty="0" smtClean="0">
                <a:solidFill>
                  <a:srgbClr val="DEBAF4"/>
                </a:solidFill>
                <a:latin typeface="Times New Roman" pitchFamily="18" charset="0"/>
              </a:rPr>
              <a:t> </a:t>
            </a:r>
            <a:r>
              <a:rPr lang="en" sz="2000" b="1" dirty="0" smtClean="0">
                <a:latin typeface="Times New Roman" pitchFamily="18" charset="0"/>
              </a:rPr>
              <a:t>million</a:t>
            </a:r>
            <a:r>
              <a:rPr lang="sr-Latn-RS" sz="2000" b="1" dirty="0" smtClean="0">
                <a:latin typeface="Times New Roman" pitchFamily="18" charset="0"/>
              </a:rPr>
              <a:t> of</a:t>
            </a:r>
            <a:r>
              <a:rPr lang="en" sz="2000" b="1" dirty="0" smtClean="0">
                <a:latin typeface="Times New Roman" pitchFamily="18" charset="0"/>
              </a:rPr>
              <a:t> lethal outcome </a:t>
            </a:r>
            <a:r>
              <a:rPr lang="sr-Latn-RS" sz="2000" b="1" dirty="0" smtClean="0">
                <a:latin typeface="Times New Roman" pitchFamily="18" charset="0"/>
              </a:rPr>
              <a:t>cases </a:t>
            </a:r>
            <a:r>
              <a:rPr lang="en" sz="2000" b="1" dirty="0" smtClean="0">
                <a:latin typeface="Times New Roman" pitchFamily="18" charset="0"/>
              </a:rPr>
              <a:t>from </a:t>
            </a:r>
            <a:r>
              <a:rPr lang="sr-Latn-RS" sz="2000" b="1" dirty="0" smtClean="0">
                <a:latin typeface="Times New Roman" pitchFamily="18" charset="0"/>
              </a:rPr>
              <a:t>lung</a:t>
            </a:r>
            <a:r>
              <a:rPr lang="en" sz="2000" b="1" dirty="0" smtClean="0">
                <a:latin typeface="Times New Roman" pitchFamily="18" charset="0"/>
              </a:rPr>
              <a:t> carcinoma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pl-PL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b="1" dirty="0" smtClean="0">
                <a:latin typeface="Times New Roman" pitchFamily="18" charset="0"/>
              </a:rPr>
              <a:t>European Union -</a:t>
            </a:r>
            <a:r>
              <a:rPr lang="en" sz="2000" b="1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" sz="28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21%</a:t>
            </a:r>
            <a:r>
              <a:rPr lang="en" sz="2000" b="1" dirty="0" smtClean="0">
                <a:latin typeface="Times New Roman" pitchFamily="18" charset="0"/>
              </a:rPr>
              <a:t> of all carcinoma in men is </a:t>
            </a:r>
            <a:r>
              <a:rPr lang="sr-Latn-RS" sz="2000" b="1" dirty="0" smtClean="0">
                <a:latin typeface="Times New Roman" pitchFamily="18" charset="0"/>
              </a:rPr>
              <a:t>lung </a:t>
            </a:r>
            <a:r>
              <a:rPr lang="en" sz="2000" b="1" dirty="0" smtClean="0">
                <a:latin typeface="Times New Roman" pitchFamily="18" charset="0"/>
              </a:rPr>
              <a:t>cancer, 40% of all death from malignant diseases in men is</a:t>
            </a:r>
            <a:r>
              <a:rPr lang="sr-Latn-RS" sz="2000" b="1" dirty="0" smtClean="0">
                <a:latin typeface="Times New Roman" pitchFamily="18" charset="0"/>
              </a:rPr>
              <a:t> due to lung</a:t>
            </a:r>
            <a:r>
              <a:rPr lang="en" sz="2000" b="1" dirty="0" smtClean="0">
                <a:latin typeface="Times New Roman" pitchFamily="18" charset="0"/>
              </a:rPr>
              <a:t> cancer</a:t>
            </a:r>
            <a:endParaRPr lang="pl-PL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/>
              <a:t>      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RS" sz="3600" dirty="0" smtClean="0">
                <a:solidFill>
                  <a:srgbClr val="00FF00"/>
                </a:solidFill>
                <a:latin typeface="Times New Roman" pitchFamily="18" charset="0"/>
              </a:rPr>
              <a:t>LUNG </a:t>
            </a:r>
            <a:r>
              <a:rPr lang="en" sz="3600" dirty="0" smtClean="0">
                <a:solidFill>
                  <a:srgbClr val="00FF00"/>
                </a:solidFill>
                <a:latin typeface="Times New Roman" pitchFamily="18" charset="0"/>
              </a:rPr>
              <a:t>CANCER</a:t>
            </a:r>
            <a:endParaRPr lang="sr-Latn-CS" sz="3600" dirty="0" smtClean="0">
              <a:solidFill>
                <a:srgbClr val="00FF00"/>
              </a:solidFill>
              <a:latin typeface="Times New Roman" pitchFamily="18" charset="0"/>
            </a:endParaRPr>
          </a:p>
        </p:txBody>
      </p:sp>
      <p:pic>
        <p:nvPicPr>
          <p:cNvPr id="40963" name="Picture 4" descr="134b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989138"/>
            <a:ext cx="4897438" cy="4327525"/>
          </a:xfr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5" descr="srmlp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708275"/>
            <a:ext cx="2305050" cy="21907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RS" dirty="0" smtClean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LUNG </a:t>
            </a:r>
            <a:r>
              <a:rPr lang="en" dirty="0" smtClean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CANCER</a:t>
            </a:r>
            <a:endParaRPr lang="sr-Latn-CS" dirty="0" smtClean="0">
              <a:solidFill>
                <a:srgbClr val="00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987" name="Picture 4" descr="sgold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4438" y="2143125"/>
            <a:ext cx="3395662" cy="3430588"/>
          </a:xfr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5" descr="Slide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1" t="7547" r="50943" b="24529"/>
          <a:stretch>
            <a:fillRect/>
          </a:stretch>
        </p:blipFill>
        <p:spPr bwMode="auto">
          <a:xfrm>
            <a:off x="5786438" y="2428875"/>
            <a:ext cx="2208212" cy="25908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RS" sz="4000" dirty="0" smtClean="0">
                <a:solidFill>
                  <a:srgbClr val="97FE4A"/>
                </a:solidFill>
                <a:latin typeface="Times New Roman" pitchFamily="18" charset="0"/>
              </a:rPr>
              <a:t>Lung c</a:t>
            </a:r>
            <a:r>
              <a:rPr lang="en" sz="4000" dirty="0" smtClean="0">
                <a:solidFill>
                  <a:srgbClr val="97FE4A"/>
                </a:solidFill>
                <a:latin typeface="Times New Roman" pitchFamily="18" charset="0"/>
              </a:rPr>
              <a:t>ancer</a:t>
            </a:r>
            <a:r>
              <a:rPr lang="sr-Latn-CS" sz="3600" dirty="0" smtClean="0">
                <a:latin typeface="Times New Roman" pitchFamily="18" charset="0"/>
              </a:rPr>
              <a:t/>
            </a:r>
            <a:br>
              <a:rPr lang="sr-Latn-CS" sz="3600" dirty="0" smtClean="0">
                <a:latin typeface="Times New Roman" pitchFamily="18" charset="0"/>
              </a:rPr>
            </a:br>
            <a:r>
              <a:rPr lang="sr-Latn-RS" sz="3600" i="1" dirty="0" smtClean="0">
                <a:solidFill>
                  <a:srgbClr val="66CCFF"/>
                </a:solidFill>
                <a:latin typeface="Times New Roman" pitchFamily="18" charset="0"/>
              </a:rPr>
              <a:t>L</a:t>
            </a:r>
            <a:r>
              <a:rPr lang="en" sz="3600" i="1" dirty="0" smtClean="0">
                <a:solidFill>
                  <a:srgbClr val="66CCFF"/>
                </a:solidFill>
                <a:latin typeface="Times New Roman" pitchFamily="18" charset="0"/>
              </a:rPr>
              <a:t>eft</a:t>
            </a:r>
            <a:r>
              <a:rPr lang="sr-Latn-RS" sz="3600" i="1" dirty="0" smtClean="0">
                <a:solidFill>
                  <a:srgbClr val="66CCFF"/>
                </a:solidFill>
                <a:latin typeface="Times New Roman" pitchFamily="18" charset="0"/>
              </a:rPr>
              <a:t> lung, </a:t>
            </a:r>
            <a:r>
              <a:rPr lang="en" sz="3600" i="1" dirty="0" smtClean="0">
                <a:solidFill>
                  <a:srgbClr val="66CCFF"/>
                </a:solidFill>
                <a:latin typeface="Times New Roman" pitchFamily="18" charset="0"/>
              </a:rPr>
              <a:t>lower</a:t>
            </a:r>
            <a:r>
              <a:rPr lang="sr-Latn-RS" sz="3600" i="1" dirty="0" smtClean="0">
                <a:solidFill>
                  <a:srgbClr val="66CCFF"/>
                </a:solidFill>
                <a:latin typeface="Times New Roman" pitchFamily="18" charset="0"/>
              </a:rPr>
              <a:t> </a:t>
            </a:r>
            <a:r>
              <a:rPr lang="en" sz="3600" i="1" dirty="0" smtClean="0">
                <a:solidFill>
                  <a:srgbClr val="66CCFF"/>
                </a:solidFill>
                <a:latin typeface="Times New Roman" pitchFamily="18" charset="0"/>
              </a:rPr>
              <a:t>lobe </a:t>
            </a:r>
            <a:r>
              <a:rPr lang="sr-Latn-CS" sz="3600" i="1" dirty="0" smtClean="0">
                <a:solidFill>
                  <a:srgbClr val="66CCFF"/>
                </a:solidFill>
                <a:latin typeface="Times New Roman" pitchFamily="18" charset="0"/>
              </a:rPr>
              <a:t/>
            </a:r>
            <a:br>
              <a:rPr lang="sr-Latn-CS" sz="3600" i="1" dirty="0" smtClean="0">
                <a:solidFill>
                  <a:srgbClr val="66CCFF"/>
                </a:solidFill>
                <a:latin typeface="Times New Roman" pitchFamily="18" charset="0"/>
              </a:rPr>
            </a:br>
            <a:r>
              <a:rPr lang="en" sz="3600" i="1" dirty="0" smtClean="0">
                <a:solidFill>
                  <a:srgbClr val="EB05BF"/>
                </a:solidFill>
                <a:latin typeface="Times New Roman" pitchFamily="18" charset="0"/>
              </a:rPr>
              <a:t>X-ray , CT , MRI</a:t>
            </a:r>
            <a:endParaRPr lang="en-US" sz="3600" i="1" dirty="0" smtClean="0">
              <a:solidFill>
                <a:srgbClr val="EB05BF"/>
              </a:solidFill>
              <a:latin typeface="Times New Roman" pitchFamily="18" charset="0"/>
            </a:endParaRPr>
          </a:p>
        </p:txBody>
      </p:sp>
      <p:pic>
        <p:nvPicPr>
          <p:cNvPr id="43011" name="Picture 3" descr="SNV306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057400"/>
            <a:ext cx="29718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5" descr="SNV306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071688"/>
            <a:ext cx="29718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6" descr="SNV306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057400"/>
            <a:ext cx="3048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smtClean="0">
                <a:solidFill>
                  <a:schemeClr val="hlink"/>
                </a:solidFill>
                <a:latin typeface="Times New Roman" pitchFamily="18" charset="0"/>
              </a:rPr>
              <a:t>T N M CLASSIFICATION</a:t>
            </a:r>
            <a:endParaRPr lang="sr-Latn-CS" sz="360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500188"/>
            <a:ext cx="8858250" cy="4625975"/>
          </a:xfrm>
        </p:spPr>
        <p:txBody>
          <a:bodyPr/>
          <a:lstStyle/>
          <a:p>
            <a:pPr marL="895350" indent="-895350" eaLnBrk="1" hangingPunct="1">
              <a:buFont typeface="Wingdings" panose="05000000000000000000" pitchFamily="2" charset="2"/>
              <a:buNone/>
              <a:tabLst>
                <a:tab pos="809625" algn="l"/>
              </a:tabLst>
              <a:defRPr/>
            </a:pPr>
            <a:r>
              <a:rPr lang="en" sz="2400" b="1" dirty="0" smtClean="0">
                <a:solidFill>
                  <a:srgbClr val="FF0000"/>
                </a:solidFill>
                <a:latin typeface="Times New Roman" pitchFamily="18" charset="0"/>
              </a:rPr>
              <a:t>T </a:t>
            </a:r>
            <a:r>
              <a:rPr lang="en" sz="4000" dirty="0" smtClean="0"/>
              <a:t>- </a:t>
            </a:r>
            <a:r>
              <a:rPr lang="en" sz="2400" dirty="0" smtClean="0">
                <a:effectLst/>
                <a:latin typeface="Times New Roman" pitchFamily="18" charset="0"/>
              </a:rPr>
              <a:t>describes localization and place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primary tumors, including</a:t>
            </a:r>
            <a:r>
              <a:rPr lang="sr-Latn-RS" sz="2400" dirty="0" smtClean="0">
                <a:effectLst/>
                <a:latin typeface="Times New Roman" pitchFamily="18" charset="0"/>
              </a:rPr>
              <a:t> the </a:t>
            </a:r>
            <a:r>
              <a:rPr lang="en" sz="2400" dirty="0" smtClean="0">
                <a:effectLst/>
                <a:latin typeface="Times New Roman" pitchFamily="18" charset="0"/>
              </a:rPr>
              <a:t>possibility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local invasions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4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rgbClr val="FF0000"/>
                </a:solidFill>
                <a:effectLst/>
                <a:latin typeface="Times New Roman" pitchFamily="18" charset="0"/>
              </a:rPr>
              <a:t>N</a:t>
            </a:r>
            <a:r>
              <a:rPr lang="en" sz="2400" b="1" dirty="0" smtClean="0">
                <a:effectLst/>
                <a:latin typeface="Times New Roman" pitchFamily="18" charset="0"/>
              </a:rPr>
              <a:t>   </a:t>
            </a:r>
            <a:r>
              <a:rPr lang="en" sz="2400" dirty="0" smtClean="0">
                <a:effectLst/>
                <a:latin typeface="Times New Roman" pitchFamily="18" charset="0"/>
              </a:rPr>
              <a:t>- describes </a:t>
            </a:r>
            <a:r>
              <a:rPr lang="sr-Latn-RS" sz="2400" dirty="0" smtClean="0">
                <a:effectLst/>
                <a:latin typeface="Times New Roman" pitchFamily="18" charset="0"/>
              </a:rPr>
              <a:t>the </a:t>
            </a:r>
            <a:r>
              <a:rPr lang="en" sz="2400" dirty="0" smtClean="0">
                <a:effectLst/>
                <a:latin typeface="Times New Roman" pitchFamily="18" charset="0"/>
              </a:rPr>
              <a:t>degree</a:t>
            </a:r>
            <a:r>
              <a:rPr lang="sr-Latn-RS" sz="2400" dirty="0" smtClean="0">
                <a:effectLst/>
                <a:latin typeface="Times New Roman" pitchFamily="18" charset="0"/>
              </a:rPr>
              <a:t> of</a:t>
            </a:r>
            <a:r>
              <a:rPr lang="en" sz="2400" dirty="0" smtClean="0">
                <a:effectLst/>
                <a:latin typeface="Times New Roman" pitchFamily="18" charset="0"/>
              </a:rPr>
              <a:t> involvement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lymphatic nodes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4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rgbClr val="FF0000"/>
                </a:solidFill>
                <a:effectLst/>
                <a:latin typeface="Times New Roman" pitchFamily="18" charset="0"/>
              </a:rPr>
              <a:t>M</a:t>
            </a:r>
            <a:r>
              <a:rPr lang="en" sz="2400" b="1" dirty="0" smtClean="0">
                <a:effectLst/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 -  informs about </a:t>
            </a:r>
            <a:r>
              <a:rPr lang="sr-Latn-RS" sz="2400" dirty="0" smtClean="0">
                <a:effectLst/>
                <a:latin typeface="Times New Roman" pitchFamily="18" charset="0"/>
              </a:rPr>
              <a:t>the presence of</a:t>
            </a:r>
            <a:r>
              <a:rPr lang="en" sz="2400" dirty="0" smtClean="0">
                <a:effectLst/>
                <a:latin typeface="Times New Roman" pitchFamily="18" charset="0"/>
              </a:rPr>
              <a:t> distant metastasis</a:t>
            </a:r>
            <a:endParaRPr lang="sr-Latn-CS" sz="2400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smtClean="0">
                <a:solidFill>
                  <a:schemeClr val="hlink"/>
                </a:solidFill>
                <a:latin typeface="Times New Roman" pitchFamily="18" charset="0"/>
              </a:rPr>
              <a:t>T N M CLASSIFICATION</a:t>
            </a:r>
            <a:endParaRPr lang="sr-Latn-CS" sz="360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643063"/>
            <a:ext cx="8786813" cy="45720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Primary tumor - T</a:t>
            </a:r>
            <a:endParaRPr lang="sr-Latn-CS" sz="24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marL="628650" indent="-628650"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Tx _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en" sz="2400" dirty="0" smtClean="0">
                <a:latin typeface="Times New Roman" pitchFamily="18" charset="0"/>
              </a:rPr>
              <a:t>- </a:t>
            </a:r>
            <a:r>
              <a:rPr lang="en" sz="2000" dirty="0" smtClean="0">
                <a:effectLst/>
                <a:latin typeface="Times New Roman" pitchFamily="18" charset="0"/>
              </a:rPr>
              <a:t>a tumor proven </a:t>
            </a:r>
            <a:r>
              <a:rPr lang="sr-Latn-RS" sz="2000" dirty="0" smtClean="0">
                <a:effectLst/>
                <a:latin typeface="Times New Roman" pitchFamily="18" charset="0"/>
              </a:rPr>
              <a:t>by </a:t>
            </a:r>
            <a:r>
              <a:rPr lang="en" sz="2000" dirty="0" smtClean="0">
                <a:effectLst/>
                <a:latin typeface="Times New Roman" pitchFamily="18" charset="0"/>
              </a:rPr>
              <a:t>presence </a:t>
            </a:r>
            <a:r>
              <a:rPr lang="sr-Latn-RS" sz="2000" dirty="0" smtClean="0">
                <a:effectLst/>
                <a:latin typeface="Times New Roman" pitchFamily="18" charset="0"/>
              </a:rPr>
              <a:t>of </a:t>
            </a:r>
            <a:r>
              <a:rPr lang="en" sz="2000" dirty="0" smtClean="0">
                <a:effectLst/>
                <a:latin typeface="Times New Roman" pitchFamily="18" charset="0"/>
              </a:rPr>
              <a:t>malignant cell</a:t>
            </a:r>
            <a:r>
              <a:rPr lang="sr-Latn-RS" sz="2000" dirty="0" smtClean="0">
                <a:effectLst/>
                <a:latin typeface="Times New Roman" pitchFamily="18" charset="0"/>
              </a:rPr>
              <a:t>s</a:t>
            </a:r>
            <a:r>
              <a:rPr lang="en" sz="2000" dirty="0" smtClean="0">
                <a:effectLst/>
                <a:latin typeface="Times New Roman" pitchFamily="18" charset="0"/>
              </a:rPr>
              <a:t> in bronchopulmonary secretions, without radiological and bronchoscopic confirmation</a:t>
            </a:r>
            <a:r>
              <a:rPr lang="sr-Latn-RS" sz="2000" dirty="0" smtClean="0">
                <a:effectLst/>
                <a:latin typeface="Times New Roman" pitchFamily="18" charset="0"/>
              </a:rPr>
              <a:t> of</a:t>
            </a:r>
            <a:r>
              <a:rPr lang="en" sz="2000" dirty="0" smtClean="0">
                <a:effectLst/>
                <a:latin typeface="Times New Roman" pitchFamily="18" charset="0"/>
              </a:rPr>
              <a:t> tumor </a:t>
            </a:r>
            <a:endParaRPr lang="ru-RU" sz="2000" b="1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T0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sr-Latn-RS" sz="2400" b="1" dirty="0" smtClean="0">
                <a:latin typeface="Times New Roman" pitchFamily="18" charset="0"/>
              </a:rPr>
              <a:t>   </a:t>
            </a:r>
            <a:r>
              <a:rPr lang="en" sz="2400" dirty="0" smtClean="0">
                <a:latin typeface="Times New Roman" pitchFamily="18" charset="0"/>
              </a:rPr>
              <a:t>- </a:t>
            </a:r>
            <a:r>
              <a:rPr lang="en" sz="2000" dirty="0" smtClean="0">
                <a:effectLst/>
                <a:latin typeface="Times New Roman" pitchFamily="18" charset="0"/>
              </a:rPr>
              <a:t>there is no evidence </a:t>
            </a:r>
            <a:r>
              <a:rPr lang="sr-Latn-RS" sz="2000" dirty="0" smtClean="0">
                <a:effectLst/>
                <a:latin typeface="Times New Roman" pitchFamily="18" charset="0"/>
              </a:rPr>
              <a:t>f</a:t>
            </a:r>
            <a:r>
              <a:rPr lang="en" sz="2000" dirty="0" smtClean="0">
                <a:effectLst/>
                <a:latin typeface="Times New Roman" pitchFamily="18" charset="0"/>
              </a:rPr>
              <a:t>or </a:t>
            </a:r>
            <a:r>
              <a:rPr lang="sr-Latn-RS" sz="2000" dirty="0" smtClean="0">
                <a:effectLst/>
                <a:latin typeface="Times New Roman" pitchFamily="18" charset="0"/>
              </a:rPr>
              <a:t>presence of</a:t>
            </a:r>
            <a:r>
              <a:rPr lang="en" sz="2000" dirty="0" smtClean="0">
                <a:effectLst/>
                <a:latin typeface="Times New Roman" pitchFamily="18" charset="0"/>
              </a:rPr>
              <a:t> tumor</a:t>
            </a:r>
            <a:endParaRPr lang="pl-PL" sz="2000" b="1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Tis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sr-Latn-RS" sz="2400" b="1" dirty="0" smtClean="0">
                <a:latin typeface="Times New Roman" pitchFamily="18" charset="0"/>
              </a:rPr>
              <a:t>  </a:t>
            </a:r>
            <a:r>
              <a:rPr lang="en" sz="2400" dirty="0" smtClean="0">
                <a:latin typeface="Times New Roman" pitchFamily="18" charset="0"/>
              </a:rPr>
              <a:t>- </a:t>
            </a:r>
            <a:r>
              <a:rPr lang="sr-Latn-RS" sz="2000" dirty="0" smtClean="0">
                <a:effectLst/>
                <a:latin typeface="Times New Roman" pitchFamily="18" charset="0"/>
              </a:rPr>
              <a:t>carcinoma</a:t>
            </a:r>
            <a:r>
              <a:rPr lang="en" sz="2000" dirty="0" smtClean="0">
                <a:effectLst/>
                <a:latin typeface="Times New Roman" pitchFamily="18" charset="0"/>
              </a:rPr>
              <a:t> in situ</a:t>
            </a:r>
            <a:endParaRPr lang="ru-RU" sz="2000" b="1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T1 </a:t>
            </a:r>
            <a:r>
              <a:rPr lang="sr-Latn-RS" sz="2400" dirty="0">
                <a:latin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</a:rPr>
              <a:t>  -</a:t>
            </a:r>
            <a:r>
              <a:rPr lang="en" sz="2400" dirty="0" smtClean="0"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tumor </a:t>
            </a:r>
            <a:r>
              <a:rPr lang="sr-Latn-RS" sz="2000" dirty="0" smtClean="0">
                <a:effectLst/>
                <a:latin typeface="Times New Roman" pitchFamily="18" charset="0"/>
              </a:rPr>
              <a:t>up </a:t>
            </a:r>
            <a:r>
              <a:rPr lang="en" sz="2000" dirty="0" smtClean="0">
                <a:effectLst/>
                <a:latin typeface="Times New Roman" pitchFamily="18" charset="0"/>
              </a:rPr>
              <a:t>to 3 cm in diameter or smaller, surrounded </a:t>
            </a:r>
            <a:r>
              <a:rPr lang="sr-Latn-RS" sz="2000" dirty="0" smtClean="0">
                <a:effectLst/>
                <a:latin typeface="Times New Roman" pitchFamily="18" charset="0"/>
              </a:rPr>
              <a:t>by </a:t>
            </a:r>
            <a:r>
              <a:rPr lang="en" sz="2000" dirty="0" smtClean="0">
                <a:effectLst/>
                <a:latin typeface="Times New Roman" pitchFamily="18" charset="0"/>
              </a:rPr>
              <a:t>pulmonary  parenchyma or visceral pleur</a:t>
            </a:r>
            <a:r>
              <a:rPr lang="sr-Latn-RS" sz="2000" dirty="0" smtClean="0">
                <a:effectLst/>
                <a:latin typeface="Times New Roman" pitchFamily="18" charset="0"/>
              </a:rPr>
              <a:t>a</a:t>
            </a:r>
            <a:r>
              <a:rPr lang="en" sz="2000" dirty="0" smtClean="0">
                <a:effectLst/>
                <a:latin typeface="Times New Roman" pitchFamily="18" charset="0"/>
              </a:rPr>
              <a:t>, without bronchoscopically evident invasions proximally from the lobar bronchus</a:t>
            </a:r>
            <a:endParaRPr lang="ru-RU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4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200" smtClean="0">
                <a:solidFill>
                  <a:schemeClr val="hlink"/>
                </a:solidFill>
                <a:latin typeface="Times New Roman" pitchFamily="18" charset="0"/>
              </a:rPr>
              <a:t>T N M CLASSIFICATION</a:t>
            </a:r>
            <a:endParaRPr lang="sr-Latn-CS" sz="320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571625"/>
            <a:ext cx="8543925" cy="45545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rgbClr val="FFCC00"/>
                </a:solidFill>
                <a:latin typeface="Times New Roman" pitchFamily="18" charset="0"/>
              </a:rPr>
              <a:t>T1a</a:t>
            </a:r>
            <a:r>
              <a:rPr lang="en" sz="2000" b="1" dirty="0" smtClean="0">
                <a:latin typeface="Times New Roman" pitchFamily="18" charset="0"/>
              </a:rPr>
              <a:t> </a:t>
            </a:r>
            <a:r>
              <a:rPr lang="en" sz="2000" dirty="0" smtClean="0">
                <a:latin typeface="Times New Roman" pitchFamily="18" charset="0"/>
              </a:rPr>
              <a:t>- </a:t>
            </a:r>
            <a:r>
              <a:rPr lang="en" sz="2000" dirty="0" smtClean="0">
                <a:effectLst/>
                <a:latin typeface="Times New Roman" pitchFamily="18" charset="0"/>
              </a:rPr>
              <a:t>tumor </a:t>
            </a:r>
            <a:r>
              <a:rPr lang="sr-Latn-RS" sz="2000" dirty="0" smtClean="0">
                <a:effectLst/>
                <a:latin typeface="Times New Roman" pitchFamily="18" charset="0"/>
              </a:rPr>
              <a:t>up to</a:t>
            </a:r>
            <a:r>
              <a:rPr lang="en" sz="2000" dirty="0" smtClean="0">
                <a:effectLst/>
                <a:latin typeface="Times New Roman" pitchFamily="18" charset="0"/>
              </a:rPr>
              <a:t> 2 cm</a:t>
            </a:r>
            <a:r>
              <a:rPr lang="sr-Latn-RS" sz="2000" dirty="0" smtClean="0">
                <a:effectLst/>
                <a:latin typeface="Times New Roman" pitchFamily="18" charset="0"/>
              </a:rPr>
              <a:t> in the longest diameter</a:t>
            </a:r>
            <a:endParaRPr lang="ru-RU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T1b</a:t>
            </a:r>
            <a:r>
              <a:rPr lang="sr-Latn-RS" sz="2400" b="1" dirty="0">
                <a:latin typeface="Times New Roman" pitchFamily="18" charset="0"/>
              </a:rPr>
              <a:t> </a:t>
            </a:r>
            <a:r>
              <a:rPr lang="en" sz="2000" b="1" dirty="0" smtClean="0">
                <a:latin typeface="Times New Roman" pitchFamily="18" charset="0"/>
              </a:rPr>
              <a:t>-</a:t>
            </a:r>
            <a:r>
              <a:rPr lang="sr-Latn-RS" sz="2000" b="1" dirty="0" smtClean="0"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tumor 2-3 cm</a:t>
            </a:r>
            <a:r>
              <a:rPr lang="sr-Latn-RS" sz="2000" dirty="0" smtClean="0">
                <a:effectLst/>
                <a:latin typeface="Times New Roman" pitchFamily="18" charset="0"/>
              </a:rPr>
              <a:t> in the longest diameter</a:t>
            </a:r>
            <a:endParaRPr lang="sr-Latn-CS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u-RU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T2 </a:t>
            </a:r>
            <a:r>
              <a:rPr lang="en" sz="2000" b="1" dirty="0" smtClean="0">
                <a:latin typeface="Times New Roman" pitchFamily="18" charset="0"/>
              </a:rPr>
              <a:t>- </a:t>
            </a:r>
            <a:r>
              <a:rPr lang="en" sz="2000" dirty="0" smtClean="0">
                <a:effectLst/>
                <a:latin typeface="Times New Roman" pitchFamily="18" charset="0"/>
              </a:rPr>
              <a:t>tumor 3-7 cm in the </a:t>
            </a:r>
            <a:r>
              <a:rPr lang="sr-Latn-RS" sz="2000" dirty="0" smtClean="0">
                <a:effectLst/>
                <a:latin typeface="Times New Roman" pitchFamily="18" charset="0"/>
              </a:rPr>
              <a:t>longest</a:t>
            </a:r>
            <a:r>
              <a:rPr lang="en" sz="2000" dirty="0" smtClean="0">
                <a:effectLst/>
                <a:latin typeface="Times New Roman" pitchFamily="18" charset="0"/>
              </a:rPr>
              <a:t> diameter, or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u-RU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RS" sz="2000" b="1" dirty="0" smtClean="0">
                <a:latin typeface="Times New Roman" pitchFamily="18" charset="0"/>
              </a:rPr>
              <a:t>	</a:t>
            </a:r>
            <a:r>
              <a:rPr lang="en" sz="2000" b="1" dirty="0" smtClean="0">
                <a:latin typeface="Times New Roman" pitchFamily="18" charset="0"/>
              </a:rPr>
              <a:t>-  </a:t>
            </a:r>
            <a:r>
              <a:rPr lang="en" sz="2000" dirty="0" smtClean="0">
                <a:effectLst/>
                <a:latin typeface="Times New Roman" pitchFamily="18" charset="0"/>
              </a:rPr>
              <a:t>tumor</a:t>
            </a:r>
            <a:r>
              <a:rPr lang="sr-Latn-RS" sz="2000" dirty="0" smtClean="0">
                <a:effectLst/>
                <a:latin typeface="Times New Roman" pitchFamily="18" charset="0"/>
              </a:rPr>
              <a:t>, regardless of the dimensions, but affecting</a:t>
            </a:r>
            <a:r>
              <a:rPr lang="en" sz="2000" dirty="0" smtClean="0">
                <a:effectLst/>
                <a:latin typeface="Times New Roman" pitchFamily="18" charset="0"/>
              </a:rPr>
              <a:t> visceral pleura, or </a:t>
            </a:r>
            <a:endParaRPr lang="ru-RU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RS" sz="2000" dirty="0" smtClean="0">
                <a:effectLst/>
                <a:latin typeface="Times New Roman" pitchFamily="18" charset="0"/>
              </a:rPr>
              <a:t>	</a:t>
            </a:r>
            <a:r>
              <a:rPr lang="en" sz="2000" dirty="0" smtClean="0">
                <a:effectLst/>
                <a:latin typeface="Times New Roman" pitchFamily="18" charset="0"/>
              </a:rPr>
              <a:t>- </a:t>
            </a:r>
            <a:r>
              <a:rPr lang="sr-Latn-RS" sz="2000" dirty="0" smtClean="0">
                <a:effectLst/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united with atelectasis and obstructive pneumonitis,</a:t>
            </a:r>
            <a:r>
              <a:rPr lang="sr-Latn-RS" sz="2000" dirty="0" smtClean="0">
                <a:effectLst/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which </a:t>
            </a:r>
            <a:r>
              <a:rPr lang="sr-Latn-RS" sz="2000" dirty="0" smtClean="0">
                <a:effectLst/>
                <a:latin typeface="Times New Roman" pitchFamily="18" charset="0"/>
              </a:rPr>
              <a:t>extends</a:t>
            </a:r>
            <a:r>
              <a:rPr lang="en" sz="2000" dirty="0" smtClean="0">
                <a:effectLst/>
                <a:latin typeface="Times New Roman" pitchFamily="18" charset="0"/>
              </a:rPr>
              <a:t> to hilus </a:t>
            </a:r>
            <a:endParaRPr lang="sr-Latn-RS" sz="2000" dirty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RS" sz="2000" dirty="0" smtClean="0">
                <a:effectLst/>
                <a:latin typeface="Times New Roman" pitchFamily="18" charset="0"/>
              </a:rPr>
              <a:t>         bu</a:t>
            </a:r>
            <a:r>
              <a:rPr lang="en" sz="2000" dirty="0" smtClean="0">
                <a:effectLst/>
                <a:latin typeface="Times New Roman" pitchFamily="18" charset="0"/>
              </a:rPr>
              <a:t>t </a:t>
            </a:r>
            <a:r>
              <a:rPr lang="sr-Latn-RS" sz="2000" dirty="0" smtClean="0">
                <a:effectLst/>
                <a:latin typeface="Times New Roman" pitchFamily="18" charset="0"/>
              </a:rPr>
              <a:t>does </a:t>
            </a:r>
            <a:r>
              <a:rPr lang="en" sz="2000" dirty="0" smtClean="0">
                <a:effectLst/>
                <a:latin typeface="Times New Roman" pitchFamily="18" charset="0"/>
              </a:rPr>
              <a:t>not </a:t>
            </a:r>
            <a:r>
              <a:rPr lang="sr-Latn-RS" sz="2000" dirty="0" smtClean="0">
                <a:effectLst/>
                <a:latin typeface="Times New Roman" pitchFamily="18" charset="0"/>
              </a:rPr>
              <a:t>contract</a:t>
            </a:r>
            <a:r>
              <a:rPr lang="en" sz="2000" dirty="0" smtClean="0">
                <a:effectLst/>
                <a:latin typeface="Times New Roman" pitchFamily="18" charset="0"/>
              </a:rPr>
              <a:t> the whole </a:t>
            </a:r>
            <a:r>
              <a:rPr lang="sr-Latn-RS" sz="2000" dirty="0" smtClean="0">
                <a:effectLst/>
                <a:latin typeface="Times New Roman" pitchFamily="18" charset="0"/>
              </a:rPr>
              <a:t>lung</a:t>
            </a:r>
            <a:endParaRPr lang="en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         </a:t>
            </a:r>
            <a:r>
              <a:rPr lang="sr-Latn-RS" sz="2000" dirty="0" smtClean="0">
                <a:effectLst/>
                <a:latin typeface="Times New Roman" pitchFamily="18" charset="0"/>
              </a:rPr>
              <a:t>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RS" sz="2000" dirty="0">
                <a:effectLst/>
                <a:latin typeface="Times New Roman" pitchFamily="18" charset="0"/>
              </a:rPr>
              <a:t> </a:t>
            </a:r>
            <a:r>
              <a:rPr lang="sr-Latn-RS" sz="2000" dirty="0" smtClean="0">
                <a:effectLst/>
                <a:latin typeface="Times New Roman" pitchFamily="18" charset="0"/>
              </a:rPr>
              <a:t>                                                              </a:t>
            </a:r>
            <a:r>
              <a:rPr lang="en" sz="2000" dirty="0" smtClean="0">
                <a:effectLst/>
                <a:latin typeface="Times New Roman" pitchFamily="18" charset="0"/>
              </a:rPr>
              <a:t>or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u-RU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RS" sz="2000" dirty="0" smtClean="0">
                <a:effectLst/>
                <a:latin typeface="Times New Roman" pitchFamily="18" charset="0"/>
              </a:rPr>
              <a:t>	</a:t>
            </a:r>
            <a:r>
              <a:rPr lang="en" sz="2000" dirty="0" smtClean="0">
                <a:effectLst/>
                <a:latin typeface="Times New Roman" pitchFamily="18" charset="0"/>
              </a:rPr>
              <a:t>-  bronchoscopically seen proximal expansion must be</a:t>
            </a:r>
            <a:r>
              <a:rPr lang="sr-Latn-RS" sz="2000" dirty="0" smtClean="0">
                <a:effectLst/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inside of lobar</a:t>
            </a:r>
            <a:endParaRPr lang="sr-Latn-RS" sz="2000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RS" sz="2000" dirty="0">
                <a:effectLst/>
                <a:latin typeface="Times New Roman" pitchFamily="18" charset="0"/>
              </a:rPr>
              <a:t> </a:t>
            </a:r>
            <a:r>
              <a:rPr lang="sr-Latn-RS" sz="2000" dirty="0" smtClean="0">
                <a:effectLst/>
                <a:latin typeface="Times New Roman" pitchFamily="18" charset="0"/>
              </a:rPr>
              <a:t>        b</a:t>
            </a:r>
            <a:r>
              <a:rPr lang="en" sz="2000" dirty="0" smtClean="0">
                <a:effectLst/>
                <a:latin typeface="Times New Roman" pitchFamily="18" charset="0"/>
              </a:rPr>
              <a:t>ronchus or at least 2 cm distally from the </a:t>
            </a:r>
            <a:r>
              <a:rPr lang="sr-Latn-RS" sz="2000" dirty="0" smtClean="0">
                <a:effectLst/>
                <a:latin typeface="Times New Roman" pitchFamily="18" charset="0"/>
              </a:rPr>
              <a:t>c</a:t>
            </a:r>
            <a:r>
              <a:rPr lang="en" sz="2000" dirty="0" smtClean="0">
                <a:effectLst/>
                <a:latin typeface="Times New Roman" pitchFamily="18" charset="0"/>
              </a:rPr>
              <a:t>entral carina</a:t>
            </a:r>
            <a:endParaRPr lang="sr-Latn-CS" sz="2000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smtClean="0">
                <a:solidFill>
                  <a:schemeClr val="hlink"/>
                </a:solidFill>
                <a:latin typeface="Times New Roman" pitchFamily="18" charset="0"/>
              </a:rPr>
              <a:t>T N M CLASSIFICATION</a:t>
            </a:r>
            <a:endParaRPr lang="sr-Latn-CS" sz="360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500188"/>
            <a:ext cx="8543925" cy="5024437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</a:rPr>
              <a:t>T3</a:t>
            </a:r>
            <a:r>
              <a:rPr lang="en" sz="2400" dirty="0" smtClean="0">
                <a:solidFill>
                  <a:schemeClr val="hlink"/>
                </a:solidFill>
              </a:rPr>
              <a:t> </a:t>
            </a:r>
            <a:r>
              <a:rPr lang="en" sz="2800" dirty="0" smtClean="0"/>
              <a:t>-</a:t>
            </a:r>
            <a:r>
              <a:rPr lang="sr-Latn-RS" sz="2800" dirty="0" smtClean="0"/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tumor </a:t>
            </a:r>
            <a:r>
              <a:rPr lang="sr-Latn-RS" sz="2000" dirty="0" smtClean="0">
                <a:effectLst/>
                <a:latin typeface="Times New Roman" pitchFamily="18" charset="0"/>
              </a:rPr>
              <a:t>of any size</a:t>
            </a:r>
            <a:r>
              <a:rPr lang="en" sz="2000" dirty="0" smtClean="0">
                <a:effectLst/>
                <a:latin typeface="Times New Roman" pitchFamily="18" charset="0"/>
              </a:rPr>
              <a:t> which directly invades: chest </a:t>
            </a:r>
            <a:r>
              <a:rPr lang="sr-Latn-RS" sz="2000" dirty="0" smtClean="0">
                <a:effectLst/>
                <a:latin typeface="Times New Roman" pitchFamily="18" charset="0"/>
              </a:rPr>
              <a:t>wall,</a:t>
            </a:r>
            <a:r>
              <a:rPr lang="en" sz="2000" dirty="0" smtClean="0">
                <a:effectLst/>
                <a:latin typeface="Times New Roman" pitchFamily="18" charset="0"/>
              </a:rPr>
              <a:t> dia</a:t>
            </a:r>
            <a:r>
              <a:rPr lang="sr-Latn-RS" sz="2000" dirty="0" smtClean="0">
                <a:effectLst/>
                <a:latin typeface="Times New Roman" pitchFamily="18" charset="0"/>
              </a:rPr>
              <a:t>ph</a:t>
            </a:r>
            <a:r>
              <a:rPr lang="en" sz="2000" dirty="0" smtClean="0">
                <a:effectLst/>
                <a:latin typeface="Times New Roman" pitchFamily="18" charset="0"/>
              </a:rPr>
              <a:t>ra</a:t>
            </a:r>
            <a:r>
              <a:rPr lang="sr-Latn-RS" sz="2000" dirty="0" smtClean="0">
                <a:effectLst/>
                <a:latin typeface="Times New Roman" pitchFamily="18" charset="0"/>
              </a:rPr>
              <a:t>g</a:t>
            </a:r>
            <a:r>
              <a:rPr lang="en" sz="2000" dirty="0" smtClean="0">
                <a:effectLst/>
                <a:latin typeface="Times New Roman" pitchFamily="18" charset="0"/>
              </a:rPr>
              <a:t>m, mediastinal pleura, parietal pericardium (without </a:t>
            </a:r>
            <a:r>
              <a:rPr lang="sr-Latn-RS" sz="2000" dirty="0" smtClean="0">
                <a:effectLst/>
                <a:latin typeface="Times New Roman" pitchFamily="18" charset="0"/>
              </a:rPr>
              <a:t>the </a:t>
            </a:r>
            <a:r>
              <a:rPr lang="en" sz="2000" dirty="0" smtClean="0">
                <a:effectLst/>
                <a:latin typeface="Times New Roman" pitchFamily="18" charset="0"/>
              </a:rPr>
              <a:t>invasion</a:t>
            </a:r>
            <a:r>
              <a:rPr lang="sr-Latn-RS" sz="2000" dirty="0" smtClean="0">
                <a:effectLst/>
                <a:latin typeface="Times New Roman" pitchFamily="18" charset="0"/>
              </a:rPr>
              <a:t> of the</a:t>
            </a:r>
            <a:r>
              <a:rPr lang="en" sz="2000" dirty="0" smtClean="0">
                <a:effectLst/>
                <a:latin typeface="Times New Roman" pitchFamily="18" charset="0"/>
              </a:rPr>
              <a:t> heart, </a:t>
            </a:r>
            <a:r>
              <a:rPr lang="sr-Latn-RS" sz="2000" dirty="0" smtClean="0">
                <a:effectLst/>
                <a:latin typeface="Times New Roman" pitchFamily="18" charset="0"/>
              </a:rPr>
              <a:t>large b</a:t>
            </a:r>
            <a:r>
              <a:rPr lang="en" sz="2000" dirty="0" smtClean="0">
                <a:effectLst/>
                <a:latin typeface="Times New Roman" pitchFamily="18" charset="0"/>
              </a:rPr>
              <a:t>lood vessels, trachea, esophagus, spinal vertebrae) or </a:t>
            </a:r>
            <a:endParaRPr lang="ru-RU" sz="2000" dirty="0" smtClean="0">
              <a:effectLst/>
              <a:latin typeface="Times New Roman" pitchFamily="18" charset="0"/>
            </a:endParaRPr>
          </a:p>
          <a:p>
            <a:pPr eaLnBrk="1" hangingPunct="1">
              <a:buFontTx/>
              <a:buChar char="-"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tumor in in the main bronchus on the distance 2 cm from the carina trachea</a:t>
            </a:r>
            <a:r>
              <a:rPr lang="sr-Latn-RS" sz="2000" dirty="0" smtClean="0">
                <a:effectLst/>
                <a:latin typeface="Times New Roman" pitchFamily="18" charset="0"/>
              </a:rPr>
              <a:t>e</a:t>
            </a:r>
            <a:r>
              <a:rPr lang="en" sz="2000" dirty="0" smtClean="0">
                <a:effectLst/>
                <a:latin typeface="Times New Roman" pitchFamily="18" charset="0"/>
              </a:rPr>
              <a:t> but without invasion</a:t>
            </a:r>
            <a:r>
              <a:rPr lang="sr-Latn-RS" sz="2000" dirty="0" smtClean="0">
                <a:effectLst/>
                <a:latin typeface="Times New Roman" pitchFamily="18" charset="0"/>
              </a:rPr>
              <a:t> of </a:t>
            </a:r>
            <a:r>
              <a:rPr lang="en" sz="2000" dirty="0" smtClean="0">
                <a:effectLst/>
                <a:latin typeface="Times New Roman" pitchFamily="18" charset="0"/>
              </a:rPr>
              <a:t>central carina or </a:t>
            </a:r>
            <a:endParaRPr lang="sr-Latn-RS" sz="2000" dirty="0">
              <a:effectLst/>
              <a:latin typeface="Times New Roman" pitchFamily="18" charset="0"/>
            </a:endParaRPr>
          </a:p>
          <a:p>
            <a:pPr eaLnBrk="1" hangingPunct="1">
              <a:buFontTx/>
              <a:buChar char="-"/>
              <a:defRPr/>
            </a:pPr>
            <a:r>
              <a:rPr lang="en" sz="2000" dirty="0" smtClean="0">
                <a:effectLst/>
                <a:latin typeface="Times New Roman" pitchFamily="18" charset="0"/>
              </a:rPr>
              <a:t>tumor </a:t>
            </a:r>
            <a:r>
              <a:rPr lang="sr-Latn-RS" sz="2000" dirty="0" smtClean="0">
                <a:effectLst/>
                <a:latin typeface="Times New Roman" pitchFamily="18" charset="0"/>
              </a:rPr>
              <a:t>of any siz</a:t>
            </a:r>
            <a:r>
              <a:rPr lang="en" sz="2000" dirty="0" smtClean="0">
                <a:effectLst/>
                <a:latin typeface="Times New Roman" pitchFamily="18" charset="0"/>
              </a:rPr>
              <a:t>e united with</a:t>
            </a:r>
            <a:r>
              <a:rPr lang="sr-Latn-RS" sz="2000" dirty="0" smtClean="0">
                <a:effectLst/>
                <a:latin typeface="Times New Roman" pitchFamily="18" charset="0"/>
              </a:rPr>
              <a:t> bilater</a:t>
            </a:r>
            <a:r>
              <a:rPr lang="en" sz="2000" dirty="0" smtClean="0">
                <a:effectLst/>
                <a:latin typeface="Times New Roman" pitchFamily="18" charset="0"/>
              </a:rPr>
              <a:t>al pneumonitis and atelectasis which c</a:t>
            </a:r>
            <a:r>
              <a:rPr lang="sr-Latn-RS" sz="2000" dirty="0" smtClean="0">
                <a:effectLst/>
                <a:latin typeface="Times New Roman" pitchFamily="18" charset="0"/>
              </a:rPr>
              <a:t>ontracts</a:t>
            </a:r>
            <a:r>
              <a:rPr lang="en" sz="2000" dirty="0" smtClean="0">
                <a:effectLst/>
                <a:latin typeface="Times New Roman" pitchFamily="18" charset="0"/>
              </a:rPr>
              <a:t> the whole </a:t>
            </a:r>
            <a:r>
              <a:rPr lang="sr-Latn-RS" sz="2000" dirty="0" smtClean="0">
                <a:effectLst/>
                <a:latin typeface="Times New Roman" pitchFamily="18" charset="0"/>
              </a:rPr>
              <a:t>lung</a:t>
            </a:r>
            <a:endParaRPr lang="en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ru-RU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T4 </a:t>
            </a:r>
            <a:r>
              <a:rPr lang="en" sz="2000" b="1" dirty="0" smtClean="0">
                <a:latin typeface="Times New Roman" pitchFamily="18" charset="0"/>
              </a:rPr>
              <a:t>– </a:t>
            </a:r>
            <a:r>
              <a:rPr lang="en" sz="2000" dirty="0" smtClean="0">
                <a:effectLst/>
                <a:latin typeface="Times New Roman" pitchFamily="18" charset="0"/>
              </a:rPr>
              <a:t>tumor </a:t>
            </a:r>
            <a:r>
              <a:rPr lang="sr-Latn-RS" sz="2000" dirty="0" smtClean="0">
                <a:effectLst/>
                <a:latin typeface="Times New Roman" pitchFamily="18" charset="0"/>
              </a:rPr>
              <a:t>of any siz</a:t>
            </a:r>
            <a:r>
              <a:rPr lang="en" sz="2000" dirty="0" smtClean="0">
                <a:effectLst/>
                <a:latin typeface="Times New Roman" pitchFamily="18" charset="0"/>
              </a:rPr>
              <a:t>e which </a:t>
            </a:r>
            <a:r>
              <a:rPr lang="sr-Latn-RS" sz="2000" dirty="0" smtClean="0">
                <a:effectLst/>
                <a:latin typeface="Times New Roman" pitchFamily="18" charset="0"/>
              </a:rPr>
              <a:t>r</a:t>
            </a:r>
            <a:r>
              <a:rPr lang="en" sz="2000" dirty="0" smtClean="0">
                <a:effectLst/>
                <a:latin typeface="Times New Roman" pitchFamily="18" charset="0"/>
              </a:rPr>
              <a:t>adiates </a:t>
            </a:r>
            <a:r>
              <a:rPr lang="sr-Latn-RS" sz="2000" dirty="0" smtClean="0">
                <a:effectLst/>
                <a:latin typeface="Times New Roman" pitchFamily="18" charset="0"/>
              </a:rPr>
              <a:t>into</a:t>
            </a:r>
            <a:r>
              <a:rPr lang="en" sz="2000" dirty="0" smtClean="0">
                <a:effectLst/>
                <a:latin typeface="Times New Roman" pitchFamily="18" charset="0"/>
              </a:rPr>
              <a:t>: mediastinum, heart, large blood vessels, trachea, esophagus, spinal vertebrae, central carina  or </a:t>
            </a:r>
            <a:endParaRPr lang="sr-Latn-RS" sz="2000" dirty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sr-Latn-RS" sz="2000" dirty="0" smtClean="0">
                <a:effectLst/>
                <a:latin typeface="Times New Roman" pitchFamily="18" charset="0"/>
              </a:rPr>
              <a:t>     -   </a:t>
            </a:r>
            <a:r>
              <a:rPr lang="en" sz="2000" dirty="0" smtClean="0">
                <a:effectLst/>
                <a:latin typeface="Times New Roman" pitchFamily="18" charset="0"/>
              </a:rPr>
              <a:t>a tumor with malignant pleural effusion</a:t>
            </a:r>
            <a:r>
              <a:rPr lang="en" sz="2000" dirty="0" smtClean="0">
                <a:effectLst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RS" sz="2800" dirty="0" smtClean="0">
                <a:solidFill>
                  <a:srgbClr val="66FF33"/>
                </a:solidFill>
                <a:latin typeface="Times New Roman" pitchFamily="18" charset="0"/>
              </a:rPr>
              <a:t>Lung c</a:t>
            </a:r>
            <a:r>
              <a:rPr lang="en" sz="2800" dirty="0" smtClean="0">
                <a:solidFill>
                  <a:srgbClr val="66FF33"/>
                </a:solidFill>
                <a:latin typeface="Times New Roman" pitchFamily="18" charset="0"/>
              </a:rPr>
              <a:t>ancer </a:t>
            </a:r>
            <a:r>
              <a:rPr lang="en" sz="2800" dirty="0" smtClean="0">
                <a:solidFill>
                  <a:srgbClr val="66FF33"/>
                </a:solidFill>
                <a:latin typeface="Times New Roman" pitchFamily="18" charset="0"/>
                <a:cs typeface="Times New Roman" pitchFamily="18" charset="0"/>
              </a:rPr>
              <a:t>(NSCLC) </a:t>
            </a:r>
            <a:r>
              <a:rPr lang="en-US" sz="2800" dirty="0" smtClean="0">
                <a:solidFill>
                  <a:srgbClr val="66FF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66FF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" sz="2800" i="1" dirty="0" smtClean="0">
                <a:solidFill>
                  <a:srgbClr val="66CCFF"/>
                </a:solidFill>
                <a:latin typeface="Times New Roman" pitchFamily="18" charset="0"/>
                <a:cs typeface="Times New Roman" pitchFamily="18" charset="0"/>
              </a:rPr>
              <a:t>assessmen</a:t>
            </a:r>
            <a:r>
              <a:rPr lang="sr-Latn-RS" sz="2800" i="1" dirty="0" smtClean="0">
                <a:solidFill>
                  <a:srgbClr val="66CCFF"/>
                </a:solidFill>
                <a:latin typeface="Times New Roman" pitchFamily="18" charset="0"/>
                <a:cs typeface="Times New Roman" pitchFamily="18" charset="0"/>
              </a:rPr>
              <a:t>t of</a:t>
            </a:r>
            <a:r>
              <a:rPr lang="en" sz="2800" i="1" dirty="0" smtClean="0">
                <a:solidFill>
                  <a:srgbClr val="66CCFF"/>
                </a:solidFill>
                <a:latin typeface="Times New Roman" pitchFamily="18" charset="0"/>
                <a:cs typeface="Times New Roman" pitchFamily="18" charset="0"/>
              </a:rPr>
              <a:t> expansion and prognostic factors </a:t>
            </a:r>
            <a:r>
              <a:rPr lang="en-US" sz="2800" i="1" dirty="0" smtClean="0">
                <a:solidFill>
                  <a:srgbClr val="66CC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i="1" dirty="0" smtClean="0">
                <a:solidFill>
                  <a:srgbClr val="66CC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" sz="2800" i="1" dirty="0" smtClean="0">
                <a:solidFill>
                  <a:srgbClr val="23EF01"/>
                </a:solidFill>
                <a:latin typeface="Times New Roman" pitchFamily="18" charset="0"/>
                <a:cs typeface="Times New Roman" pitchFamily="18" charset="0"/>
              </a:rPr>
              <a:t>parameter T</a:t>
            </a:r>
            <a:endParaRPr lang="en-US" sz="2800" i="1" dirty="0" smtClean="0">
              <a:solidFill>
                <a:srgbClr val="23EF0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1" name="Picture 3" descr="T1 1,8cm periferni CA levo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133600"/>
            <a:ext cx="2971800" cy="2819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CA srednjeg renja T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4200" y="2133600"/>
            <a:ext cx="2971800" cy="2819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3" name="Picture 5" descr="CA desnog gornjeg reznja T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2200" y="2133600"/>
            <a:ext cx="2971800" cy="2895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smtClean="0">
                <a:solidFill>
                  <a:schemeClr val="hlink"/>
                </a:solidFill>
                <a:latin typeface="Times New Roman" pitchFamily="18" charset="0"/>
              </a:rPr>
              <a:t>T N M CLASSIFICATION</a:t>
            </a:r>
            <a:endParaRPr lang="sr-Latn-CS" sz="360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500188"/>
            <a:ext cx="8543925" cy="46259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Regional lymphatic nodes – N</a:t>
            </a:r>
            <a:endParaRPr lang="sr-Cyrl-CS" sz="24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4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Nx -</a:t>
            </a:r>
            <a:r>
              <a:rPr lang="en" sz="2400" b="1" dirty="0" smtClean="0">
                <a:effectLst/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regional lymphatic nodes </a:t>
            </a:r>
            <a:r>
              <a:rPr lang="sr-Latn-RS" sz="2000" dirty="0" smtClean="0">
                <a:effectLst/>
                <a:latin typeface="Times New Roman" pitchFamily="18" charset="0"/>
              </a:rPr>
              <a:t>are not</a:t>
            </a:r>
            <a:r>
              <a:rPr lang="en" sz="2000" dirty="0" smtClean="0">
                <a:effectLst/>
                <a:latin typeface="Times New Roman" pitchFamily="18" charset="0"/>
              </a:rPr>
              <a:t> estima</a:t>
            </a:r>
            <a:r>
              <a:rPr lang="sr-Latn-RS" sz="2000" dirty="0" smtClean="0">
                <a:effectLst/>
                <a:latin typeface="Times New Roman" pitchFamily="18" charset="0"/>
              </a:rPr>
              <a:t>ble</a:t>
            </a:r>
            <a:endParaRPr lang="it-IT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N0</a:t>
            </a:r>
            <a:r>
              <a:rPr lang="sr-Latn-RS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 </a:t>
            </a: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-</a:t>
            </a:r>
            <a:r>
              <a:rPr lang="en" sz="2400" b="1" dirty="0" smtClean="0">
                <a:effectLst/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no metastasis in regional lymphatic nodes</a:t>
            </a:r>
            <a:endParaRPr lang="it-IT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N1</a:t>
            </a:r>
            <a:r>
              <a:rPr lang="sr-Latn-RS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 </a:t>
            </a: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-</a:t>
            </a:r>
            <a:r>
              <a:rPr lang="en" sz="2400" b="1" dirty="0" smtClean="0">
                <a:effectLst/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metastases in ipsilateral peribronchial and / or hilar nodes, including direct  expansion </a:t>
            </a:r>
            <a:endParaRPr lang="it-IT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N2</a:t>
            </a:r>
            <a:r>
              <a:rPr lang="sr-Latn-RS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 </a:t>
            </a: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-</a:t>
            </a:r>
            <a:r>
              <a:rPr lang="en" sz="2400" b="1" dirty="0" smtClean="0">
                <a:effectLst/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metastases in ipsilateral mediastinal and / or subcarinal lymphatic nodes</a:t>
            </a:r>
            <a:endParaRPr lang="it-IT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N3</a:t>
            </a:r>
            <a:r>
              <a:rPr lang="sr-Latn-RS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 </a:t>
            </a: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-</a:t>
            </a:r>
            <a:r>
              <a:rPr lang="en" sz="2400" b="1" dirty="0" smtClean="0">
                <a:effectLst/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metastases in contralateral mediastinal, ipsi or contralateral scale</a:t>
            </a:r>
            <a:r>
              <a:rPr lang="sr-Latn-RS" sz="2000" dirty="0" smtClean="0">
                <a:effectLst/>
                <a:latin typeface="Times New Roman" pitchFamily="18" charset="0"/>
              </a:rPr>
              <a:t>nic</a:t>
            </a:r>
            <a:r>
              <a:rPr lang="en" sz="2000" dirty="0" smtClean="0">
                <a:effectLst/>
                <a:latin typeface="Times New Roman" pitchFamily="18" charset="0"/>
              </a:rPr>
              <a:t> or supraclavicular nodes</a:t>
            </a:r>
            <a:endParaRPr lang="sr-Latn-CS" sz="2000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eaLnBrk="1" hangingPunct="1"/>
            <a:r>
              <a:rPr lang="en" altLang="sr-Latn-RS" sz="360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 N M CLASSIFICATION</a:t>
            </a:r>
            <a:endParaRPr lang="sr-Latn-CS" altLang="sr-Latn-RS" sz="3600" smtClean="0">
              <a:solidFill>
                <a:srgbClr val="FFC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571625"/>
            <a:ext cx="8472487" cy="455453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Distant metastases - M</a:t>
            </a:r>
            <a:endParaRPr lang="sr-Latn-CS" sz="24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400" b="1" dirty="0" smtClean="0"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Mx </a:t>
            </a:r>
            <a:r>
              <a:rPr lang="sr-Latn-RS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  </a:t>
            </a:r>
            <a:r>
              <a:rPr lang="en" sz="2400" b="1" dirty="0" smtClean="0">
                <a:effectLst/>
                <a:latin typeface="Times New Roman" pitchFamily="18" charset="0"/>
              </a:rPr>
              <a:t>  -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presence </a:t>
            </a:r>
            <a:r>
              <a:rPr lang="sr-Latn-RS" sz="2000" dirty="0" smtClean="0">
                <a:effectLst/>
                <a:latin typeface="Times New Roman" pitchFamily="18" charset="0"/>
              </a:rPr>
              <a:t>of </a:t>
            </a:r>
            <a:r>
              <a:rPr lang="en" sz="2000" dirty="0" smtClean="0">
                <a:effectLst/>
                <a:latin typeface="Times New Roman" pitchFamily="18" charset="0"/>
              </a:rPr>
              <a:t>distant metastasis </a:t>
            </a:r>
            <a:r>
              <a:rPr lang="sr-Latn-RS" sz="2000" dirty="0" smtClean="0">
                <a:effectLst/>
                <a:latin typeface="Times New Roman" pitchFamily="18" charset="0"/>
              </a:rPr>
              <a:t>could</a:t>
            </a:r>
            <a:r>
              <a:rPr lang="en" sz="2000" dirty="0" smtClean="0">
                <a:effectLst/>
                <a:latin typeface="Times New Roman" pitchFamily="18" charset="0"/>
              </a:rPr>
              <a:t> not </a:t>
            </a:r>
            <a:r>
              <a:rPr lang="sr-Latn-RS" sz="2000" dirty="0" smtClean="0">
                <a:effectLst/>
                <a:latin typeface="Times New Roman" pitchFamily="18" charset="0"/>
              </a:rPr>
              <a:t>be</a:t>
            </a:r>
            <a:r>
              <a:rPr lang="en" sz="2000" dirty="0" smtClean="0">
                <a:effectLst/>
                <a:latin typeface="Times New Roman" pitchFamily="18" charset="0"/>
              </a:rPr>
              <a:t> estimate</a:t>
            </a:r>
            <a:r>
              <a:rPr lang="sr-Latn-RS" sz="2000" dirty="0" smtClean="0">
                <a:effectLst/>
                <a:latin typeface="Times New Roman" pitchFamily="18" charset="0"/>
              </a:rPr>
              <a:t>d</a:t>
            </a:r>
            <a:endParaRPr lang="ru-RU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M0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sr-Latn-RS" sz="2400" b="1" dirty="0" smtClean="0">
                <a:latin typeface="Times New Roman" pitchFamily="18" charset="0"/>
              </a:rPr>
              <a:t>    </a:t>
            </a:r>
            <a:r>
              <a:rPr lang="en" sz="2400" b="1" dirty="0" smtClean="0">
                <a:effectLst/>
                <a:latin typeface="Times New Roman" pitchFamily="18" charset="0"/>
              </a:rPr>
              <a:t>- </a:t>
            </a:r>
            <a:r>
              <a:rPr lang="en" sz="2000" dirty="0" smtClean="0">
                <a:effectLst/>
                <a:latin typeface="Times New Roman" pitchFamily="18" charset="0"/>
              </a:rPr>
              <a:t>no distant metastasis</a:t>
            </a:r>
            <a:endParaRPr lang="ru-RU" sz="2000" dirty="0" smtClean="0">
              <a:effectLst/>
              <a:latin typeface="Times New Roman" pitchFamily="18" charset="0"/>
            </a:endParaRPr>
          </a:p>
          <a:p>
            <a:pPr marL="809625" indent="-809625"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M1a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sr-Latn-RS" sz="2400" b="1" dirty="0" smtClean="0">
                <a:latin typeface="Times New Roman" pitchFamily="18" charset="0"/>
              </a:rPr>
              <a:t>  </a:t>
            </a:r>
            <a:r>
              <a:rPr lang="en" sz="2400" b="1" dirty="0" smtClean="0">
                <a:effectLst/>
                <a:latin typeface="Times New Roman" pitchFamily="18" charset="0"/>
              </a:rPr>
              <a:t>-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separate tumorous nod</a:t>
            </a:r>
            <a:r>
              <a:rPr lang="sr-Latn-RS" sz="2000" dirty="0" smtClean="0">
                <a:effectLst/>
                <a:latin typeface="Times New Roman" pitchFamily="18" charset="0"/>
              </a:rPr>
              <a:t>es</a:t>
            </a:r>
            <a:r>
              <a:rPr lang="en" sz="2000" dirty="0" smtClean="0">
                <a:effectLst/>
                <a:latin typeface="Times New Roman" pitchFamily="18" charset="0"/>
              </a:rPr>
              <a:t> in contralateral lobe, or tumor with pleural nodes or malignant pleural dissemination</a:t>
            </a:r>
            <a:endParaRPr lang="en-US" sz="20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M1b </a:t>
            </a:r>
            <a:r>
              <a:rPr lang="en" sz="2400" b="1" dirty="0" smtClean="0">
                <a:effectLst/>
                <a:latin typeface="Times New Roman" pitchFamily="18" charset="0"/>
              </a:rPr>
              <a:t>-</a:t>
            </a:r>
            <a:r>
              <a:rPr lang="en" sz="2400" b="1" dirty="0" smtClean="0"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distant metastases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2857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" sz="4000" dirty="0" smtClean="0">
                <a:latin typeface="Times New Roman" pitchFamily="18" charset="0"/>
              </a:rPr>
              <a:t>MALIGNANT</a:t>
            </a:r>
            <a:r>
              <a:rPr lang="sr-Latn-RS" sz="4000" dirty="0" smtClean="0">
                <a:latin typeface="Times New Roman" pitchFamily="18" charset="0"/>
              </a:rPr>
              <a:t> </a:t>
            </a:r>
            <a:r>
              <a:rPr lang="en" sz="4000" dirty="0" smtClean="0">
                <a:latin typeface="Times New Roman" pitchFamily="18" charset="0"/>
              </a:rPr>
              <a:t>LUNG</a:t>
            </a:r>
            <a:r>
              <a:rPr lang="sr-Latn-RS" sz="4000" dirty="0" smtClean="0">
                <a:latin typeface="Times New Roman" pitchFamily="18" charset="0"/>
              </a:rPr>
              <a:t> TUMOR</a:t>
            </a:r>
            <a:r>
              <a:rPr lang="en" sz="4000" dirty="0" smtClean="0">
                <a:latin typeface="Times New Roman" pitchFamily="18" charset="0"/>
              </a:rPr>
              <a:t>S</a:t>
            </a:r>
            <a:endParaRPr lang="en-US" sz="4000" dirty="0" smtClean="0">
              <a:latin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pl-PL" sz="36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3600" dirty="0" smtClean="0"/>
              <a:t>      </a:t>
            </a:r>
            <a:r>
              <a:rPr lang="en" sz="3600" b="1" dirty="0" smtClean="0">
                <a:latin typeface="Times New Roman" pitchFamily="18" charset="0"/>
              </a:rPr>
              <a:t>Inciden</a:t>
            </a:r>
            <a:r>
              <a:rPr lang="sr-Latn-RS" sz="3600" b="1" dirty="0" smtClean="0">
                <a:latin typeface="Times New Roman" pitchFamily="18" charset="0"/>
              </a:rPr>
              <a:t>ce</a:t>
            </a:r>
            <a:endParaRPr lang="en" sz="36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r-Cyrl-CS" sz="3600" b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b="1" dirty="0" smtClean="0">
                <a:latin typeface="Times New Roman" pitchFamily="18" charset="0"/>
              </a:rPr>
              <a:t>-</a:t>
            </a:r>
            <a:r>
              <a:rPr lang="en" sz="3600" b="1" dirty="0" smtClean="0">
                <a:latin typeface="Times New Roman" pitchFamily="18" charset="0"/>
              </a:rPr>
              <a:t> </a:t>
            </a:r>
            <a:r>
              <a:rPr lang="en" b="1" dirty="0" smtClean="0">
                <a:latin typeface="Times New Roman" pitchFamily="18" charset="0"/>
              </a:rPr>
              <a:t>35.5/100,000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r-Cyrl-CS" b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b="1" dirty="0" smtClean="0">
                <a:latin typeface="Times New Roman" pitchFamily="18" charset="0"/>
              </a:rPr>
              <a:t>- 12.1/100,000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r-Cyrl-CS" b="1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/>
              <a:t> 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sz="2400" dirty="0" smtClean="0"/>
          </a:p>
        </p:txBody>
      </p:sp>
      <p:pic>
        <p:nvPicPr>
          <p:cNvPr id="9220" name="Picture 11" descr="image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200400"/>
            <a:ext cx="96202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2" descr="CAC96FC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267200"/>
            <a:ext cx="7889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" sz="4000" dirty="0" smtClean="0">
                <a:solidFill>
                  <a:schemeClr val="tx1"/>
                </a:solidFill>
                <a:latin typeface="Times New Roman" pitchFamily="18" charset="0"/>
              </a:rPr>
              <a:t>TNM</a:t>
            </a:r>
            <a:endParaRPr lang="en-US" sz="4000" dirty="0" smtClean="0">
              <a:latin typeface="Times New Roman" pitchFamily="18" charset="0"/>
            </a:endParaRPr>
          </a:p>
        </p:txBody>
      </p:sp>
      <p:graphicFrame>
        <p:nvGraphicFramePr>
          <p:cNvPr id="12379" name="Group 9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36972732"/>
              </p:ext>
            </p:extLst>
          </p:nvPr>
        </p:nvGraphicFramePr>
        <p:xfrm>
          <a:off x="214313" y="857250"/>
          <a:ext cx="8483599" cy="6364220"/>
        </p:xfrm>
        <a:graphic>
          <a:graphicData uri="http://schemas.openxmlformats.org/drawingml/2006/table">
            <a:tbl>
              <a:tblPr/>
              <a:tblGrid>
                <a:gridCol w="2104535"/>
                <a:gridCol w="2102898"/>
                <a:gridCol w="1996526"/>
                <a:gridCol w="2279640"/>
              </a:tblGrid>
              <a:tr h="4159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Stage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88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Stage 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Tis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5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Stage IA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T1a,b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5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Stage IB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T2,a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R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88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25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Stage II A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T1a,b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N1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880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T2a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N1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T2b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N0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88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2880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Stage II B             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T2b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N1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rPr>
                        <a:t>T3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N0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880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" sz="4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TNM</a:t>
            </a:r>
            <a:endParaRPr lang="en-US" sz="4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6510" name="Group 7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29774611"/>
              </p:ext>
            </p:extLst>
          </p:nvPr>
        </p:nvGraphicFramePr>
        <p:xfrm>
          <a:off x="467544" y="836712"/>
          <a:ext cx="8208142" cy="6309480"/>
        </p:xfrm>
        <a:graphic>
          <a:graphicData uri="http://schemas.openxmlformats.org/drawingml/2006/table">
            <a:tbl>
              <a:tblPr/>
              <a:tblGrid>
                <a:gridCol w="2036202"/>
                <a:gridCol w="2034618"/>
                <a:gridCol w="1931700"/>
                <a:gridCol w="2205622"/>
              </a:tblGrid>
              <a:tr h="32604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Stage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04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Stage 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Ti</a:t>
                      </a: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57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Stage IIIA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T1 -T3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N2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414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T3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R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T4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N1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R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No</a:t>
                      </a: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, N1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R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R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044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057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Stage III B                 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T4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N2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044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T1-T4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N3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M0</a:t>
                      </a: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0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044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0570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EBAF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Stage IV              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EBAF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R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any T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R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any N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R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Times New Roman" pitchFamily="18" charset="0"/>
                        </a:rPr>
                        <a:t>M1a,b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0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smtClean="0">
                <a:solidFill>
                  <a:schemeClr val="hlink"/>
                </a:solidFill>
                <a:latin typeface="Times New Roman" pitchFamily="18" charset="0"/>
              </a:rPr>
              <a:t>MICROCELLULAR CANCER</a:t>
            </a:r>
            <a:r>
              <a:rPr lang="en" smtClean="0">
                <a:solidFill>
                  <a:schemeClr val="tx1"/>
                </a:solidFill>
                <a:latin typeface="Arial" charset="0"/>
              </a:rPr>
              <a:t> </a:t>
            </a:r>
            <a:endParaRPr lang="en-US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857375"/>
            <a:ext cx="8858250" cy="4572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limited disease -</a:t>
            </a:r>
            <a:r>
              <a:rPr lang="en" sz="2800" b="1" dirty="0" smtClean="0">
                <a:effectLst/>
                <a:latin typeface="Times New Roman" pitchFamily="18" charset="0"/>
              </a:rPr>
              <a:t> </a:t>
            </a:r>
            <a:r>
              <a:rPr lang="en" sz="2000" dirty="0" smtClean="0">
                <a:effectLst/>
                <a:latin typeface="Times New Roman" pitchFamily="18" charset="0"/>
              </a:rPr>
              <a:t>malignant process localized on the one </a:t>
            </a:r>
            <a:r>
              <a:rPr lang="sr-Latn-RS" sz="2000" dirty="0" smtClean="0">
                <a:effectLst/>
                <a:latin typeface="Times New Roman" pitchFamily="18" charset="0"/>
              </a:rPr>
              <a:t>side of the</a:t>
            </a:r>
            <a:r>
              <a:rPr lang="en" sz="2000" dirty="0" smtClean="0">
                <a:effectLst/>
                <a:latin typeface="Times New Roman" pitchFamily="18" charset="0"/>
              </a:rPr>
              <a:t> chest, with metastases in regional lymphatic nodes, including on the same side hilar, supraclavicular and mediastinal lymphatic nod</a:t>
            </a:r>
            <a:r>
              <a:rPr lang="sr-Latn-RS" sz="2000" dirty="0" smtClean="0">
                <a:effectLst/>
                <a:latin typeface="Times New Roman" pitchFamily="18" charset="0"/>
              </a:rPr>
              <a:t>es</a:t>
            </a:r>
            <a:r>
              <a:rPr lang="en" sz="2000" dirty="0" smtClean="0">
                <a:effectLst/>
                <a:latin typeface="Times New Roman" pitchFamily="18" charset="0"/>
              </a:rPr>
              <a:t>, </a:t>
            </a:r>
            <a:r>
              <a:rPr lang="sr-Latn-RS" sz="2000" dirty="0" smtClean="0">
                <a:effectLst/>
                <a:latin typeface="Times New Roman" pitchFamily="18" charset="0"/>
              </a:rPr>
              <a:t>as well as</a:t>
            </a:r>
            <a:r>
              <a:rPr lang="en" sz="2000" dirty="0" smtClean="0">
                <a:effectLst/>
                <a:latin typeface="Times New Roman" pitchFamily="18" charset="0"/>
              </a:rPr>
              <a:t> contralateral hilar</a:t>
            </a:r>
            <a:endParaRPr lang="sr-Latn-CS" sz="20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Latn-CS" sz="2400" dirty="0" smtClean="0"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expanded disease -</a:t>
            </a:r>
            <a:r>
              <a:rPr lang="en" sz="2800" b="1" dirty="0" smtClean="0">
                <a:effectLst/>
                <a:latin typeface="Times New Roman" pitchFamily="18" charset="0"/>
              </a:rPr>
              <a:t> </a:t>
            </a:r>
            <a:r>
              <a:rPr lang="sr-Latn-RS" sz="2000" dirty="0" smtClean="0">
                <a:effectLst/>
                <a:latin typeface="Times New Roman" pitchFamily="18" charset="0"/>
              </a:rPr>
              <a:t>any</a:t>
            </a:r>
            <a:r>
              <a:rPr lang="en" sz="2000" dirty="0" smtClean="0">
                <a:effectLst/>
                <a:latin typeface="Times New Roman" pitchFamily="18" charset="0"/>
              </a:rPr>
              <a:t> </a:t>
            </a:r>
            <a:r>
              <a:rPr lang="sr-Latn-RS" sz="2000" dirty="0" smtClean="0">
                <a:effectLst/>
                <a:latin typeface="Times New Roman" pitchFamily="18" charset="0"/>
              </a:rPr>
              <a:t>tumor </a:t>
            </a:r>
            <a:r>
              <a:rPr lang="en" sz="2000" dirty="0" smtClean="0">
                <a:effectLst/>
                <a:latin typeface="Times New Roman" pitchFamily="18" charset="0"/>
              </a:rPr>
              <a:t>expansion </a:t>
            </a:r>
            <a:r>
              <a:rPr lang="sr-Latn-RS" sz="2000" dirty="0" smtClean="0">
                <a:effectLst/>
                <a:latin typeface="Times New Roman" pitchFamily="18" charset="0"/>
              </a:rPr>
              <a:t>outside</a:t>
            </a:r>
            <a:r>
              <a:rPr lang="en" sz="2000" dirty="0" smtClean="0">
                <a:effectLst/>
                <a:latin typeface="Times New Roman" pitchFamily="18" charset="0"/>
              </a:rPr>
              <a:t> defined border</a:t>
            </a:r>
            <a:r>
              <a:rPr lang="sr-Latn-RS" sz="2000" dirty="0" smtClean="0">
                <a:effectLst/>
                <a:latin typeface="Times New Roman" pitchFamily="18" charset="0"/>
              </a:rPr>
              <a:t>lines</a:t>
            </a:r>
            <a:r>
              <a:rPr lang="en" sz="2000" dirty="0" smtClean="0">
                <a:effectLst/>
                <a:latin typeface="Times New Roman" pitchFamily="18" charset="0"/>
              </a:rPr>
              <a:t>, including the same side pulmonary mestastasis and malignant pleural </a:t>
            </a:r>
            <a:r>
              <a:rPr lang="sr-Latn-RS" sz="2000" dirty="0" smtClean="0">
                <a:effectLst/>
                <a:latin typeface="Times New Roman" pitchFamily="18" charset="0"/>
              </a:rPr>
              <a:t>effusion</a:t>
            </a:r>
            <a:endParaRPr lang="en-US" sz="2000" dirty="0" smtClean="0">
              <a:effectLst/>
              <a:latin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en-US" sz="24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ECOG SCALE - Performance status</a:t>
            </a:r>
            <a:endParaRPr lang="sr-Latn-CS" sz="36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" y="1562100"/>
            <a:ext cx="8462963" cy="47371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Latn-CS" sz="18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latin typeface="Times New Roman" pitchFamily="18" charset="0"/>
              </a:rPr>
              <a:t>completely active</a:t>
            </a:r>
            <a:r>
              <a:rPr lang="sr-Latn-RS" sz="2000" dirty="0" smtClean="0">
                <a:latin typeface="Times New Roman" pitchFamily="18" charset="0"/>
              </a:rPr>
              <a:t>,</a:t>
            </a:r>
            <a:r>
              <a:rPr lang="en" sz="2000" dirty="0" smtClean="0">
                <a:latin typeface="Times New Roman" pitchFamily="18" charset="0"/>
              </a:rPr>
              <a:t> capable </a:t>
            </a:r>
            <a:r>
              <a:rPr lang="sr-Latn-RS" sz="2000" dirty="0" smtClean="0">
                <a:latin typeface="Times New Roman" pitchFamily="18" charset="0"/>
              </a:rPr>
              <a:t>to </a:t>
            </a:r>
            <a:r>
              <a:rPr lang="en" sz="2000" dirty="0" smtClean="0">
                <a:latin typeface="Times New Roman" pitchFamily="18" charset="0"/>
              </a:rPr>
              <a:t>perform all activities like before disease, without restrictions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                                                                                                   </a:t>
            </a:r>
            <a:r>
              <a:rPr lang="en" sz="24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0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latin typeface="Times New Roman" pitchFamily="18" charset="0"/>
              </a:rPr>
              <a:t>limited in strenuous physical activities, but capable </a:t>
            </a:r>
            <a:r>
              <a:rPr lang="sr-Latn-RS" sz="2000" dirty="0" smtClean="0">
                <a:latin typeface="Times New Roman" pitchFamily="18" charset="0"/>
              </a:rPr>
              <a:t>to</a:t>
            </a:r>
            <a:r>
              <a:rPr lang="en" sz="2000" dirty="0" smtClean="0">
                <a:latin typeface="Times New Roman" pitchFamily="18" charset="0"/>
              </a:rPr>
              <a:t> perform easier and s</a:t>
            </a:r>
            <a:r>
              <a:rPr lang="sr-Latn-RS" sz="2000" dirty="0" smtClean="0">
                <a:latin typeface="Times New Roman" pitchFamily="18" charset="0"/>
              </a:rPr>
              <a:t>edentary</a:t>
            </a:r>
            <a:r>
              <a:rPr lang="en" sz="2000" dirty="0" smtClean="0">
                <a:latin typeface="Times New Roman" pitchFamily="18" charset="0"/>
              </a:rPr>
              <a:t> </a:t>
            </a:r>
            <a:r>
              <a:rPr lang="sr-Latn-RS" sz="2000" dirty="0" smtClean="0">
                <a:latin typeface="Times New Roman" pitchFamily="18" charset="0"/>
              </a:rPr>
              <a:t>tasks</a:t>
            </a:r>
            <a:r>
              <a:rPr lang="en" sz="2000" dirty="0" smtClean="0">
                <a:latin typeface="Times New Roman" pitchFamily="18" charset="0"/>
              </a:rPr>
              <a:t>, </a:t>
            </a:r>
            <a:r>
              <a:rPr lang="sr-Latn-RS" sz="2000" dirty="0" smtClean="0">
                <a:latin typeface="Times New Roman" pitchFamily="18" charset="0"/>
              </a:rPr>
              <a:t>for</a:t>
            </a:r>
            <a:r>
              <a:rPr lang="en" sz="2000" dirty="0" smtClean="0">
                <a:latin typeface="Times New Roman" pitchFamily="18" charset="0"/>
              </a:rPr>
              <a:t> example household or office jobs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latin typeface="Times New Roman" pitchFamily="18" charset="0"/>
              </a:rPr>
              <a:t>                                                                                              </a:t>
            </a:r>
            <a:r>
              <a:rPr lang="en" sz="2000" b="1" dirty="0" smtClean="0">
                <a:effectLst/>
                <a:latin typeface="Times New Roman" pitchFamily="18" charset="0"/>
              </a:rPr>
              <a:t>                         </a:t>
            </a:r>
            <a:r>
              <a:rPr lang="en" sz="24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1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r-Latn-RS" sz="2000" dirty="0">
                <a:latin typeface="Times New Roman" pitchFamily="18" charset="0"/>
              </a:rPr>
              <a:t>s</a:t>
            </a:r>
            <a:r>
              <a:rPr lang="sr-Latn-RS" sz="2000" dirty="0" smtClean="0">
                <a:latin typeface="Times New Roman" pitchFamily="18" charset="0"/>
              </a:rPr>
              <a:t>elf-movable</a:t>
            </a:r>
            <a:r>
              <a:rPr lang="en" sz="2000" dirty="0" smtClean="0">
                <a:latin typeface="Times New Roman" pitchFamily="18" charset="0"/>
              </a:rPr>
              <a:t> and in condition </a:t>
            </a:r>
            <a:r>
              <a:rPr lang="sr-Latn-RS" sz="2000" dirty="0" smtClean="0">
                <a:latin typeface="Times New Roman" pitchFamily="18" charset="0"/>
              </a:rPr>
              <a:t>to take care for himself,</a:t>
            </a:r>
            <a:r>
              <a:rPr lang="en" sz="2000" dirty="0" smtClean="0">
                <a:latin typeface="Times New Roman" pitchFamily="18" charset="0"/>
              </a:rPr>
              <a:t> but incapable </a:t>
            </a:r>
            <a:r>
              <a:rPr lang="sr-Latn-RS" sz="2000" dirty="0" smtClean="0">
                <a:latin typeface="Times New Roman" pitchFamily="18" charset="0"/>
              </a:rPr>
              <a:t>to</a:t>
            </a:r>
            <a:r>
              <a:rPr lang="en" sz="2000" dirty="0" smtClean="0">
                <a:latin typeface="Times New Roman" pitchFamily="18" charset="0"/>
              </a:rPr>
              <a:t> perform</a:t>
            </a:r>
            <a:r>
              <a:rPr lang="sr-Latn-RS" sz="2000" dirty="0" smtClean="0">
                <a:latin typeface="Times New Roman" pitchFamily="18" charset="0"/>
              </a:rPr>
              <a:t> any kind of work</a:t>
            </a:r>
            <a:r>
              <a:rPr lang="en" sz="2000" dirty="0" smtClean="0">
                <a:latin typeface="Times New Roman" pitchFamily="18" charset="0"/>
              </a:rPr>
              <a:t>; more </a:t>
            </a:r>
            <a:r>
              <a:rPr lang="sr-Latn-RS" sz="2000" dirty="0" smtClean="0">
                <a:latin typeface="Times New Roman" pitchFamily="18" charset="0"/>
              </a:rPr>
              <a:t>than</a:t>
            </a:r>
            <a:r>
              <a:rPr lang="en" sz="2000" dirty="0" smtClean="0">
                <a:latin typeface="Times New Roman" pitchFamily="18" charset="0"/>
              </a:rPr>
              <a:t> 50% </a:t>
            </a:r>
            <a:r>
              <a:rPr lang="sr-Latn-RS" sz="2000" dirty="0" smtClean="0">
                <a:latin typeface="Times New Roman" pitchFamily="18" charset="0"/>
              </a:rPr>
              <a:t>of time </a:t>
            </a:r>
            <a:r>
              <a:rPr lang="en" sz="2000" dirty="0" smtClean="0">
                <a:latin typeface="Times New Roman" pitchFamily="18" charset="0"/>
              </a:rPr>
              <a:t>per day </a:t>
            </a:r>
            <a:r>
              <a:rPr lang="sr-Latn-RS" sz="2000" dirty="0" smtClean="0">
                <a:latin typeface="Times New Roman" pitchFamily="18" charset="0"/>
              </a:rPr>
              <a:t>i</a:t>
            </a:r>
            <a:r>
              <a:rPr lang="en" sz="2000" dirty="0" smtClean="0">
                <a:latin typeface="Times New Roman" pitchFamily="18" charset="0"/>
              </a:rPr>
              <a:t>s out </a:t>
            </a:r>
            <a:r>
              <a:rPr lang="sr-Latn-RS" sz="2000" dirty="0" smtClean="0">
                <a:latin typeface="Times New Roman" pitchFamily="18" charset="0"/>
              </a:rPr>
              <a:t>of </a:t>
            </a:r>
            <a:r>
              <a:rPr lang="en" sz="2000" dirty="0" smtClean="0">
                <a:latin typeface="Times New Roman" pitchFamily="18" charset="0"/>
              </a:rPr>
              <a:t>bed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solidFill>
                  <a:srgbClr val="FFC000"/>
                </a:solidFill>
                <a:latin typeface="Times New Roman" pitchFamily="18" charset="0"/>
              </a:rPr>
              <a:t>                                                                                                   </a:t>
            </a:r>
            <a:r>
              <a:rPr lang="en" sz="24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2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latin typeface="Times New Roman" pitchFamily="18" charset="0"/>
              </a:rPr>
              <a:t>in condition </a:t>
            </a:r>
            <a:r>
              <a:rPr lang="sr-Latn-RS" sz="2000" dirty="0" smtClean="0">
                <a:latin typeface="Times New Roman" pitchFamily="18" charset="0"/>
              </a:rPr>
              <a:t>to take limited care for hims</a:t>
            </a:r>
            <a:r>
              <a:rPr lang="en" sz="2000" dirty="0" smtClean="0">
                <a:latin typeface="Times New Roman" pitchFamily="18" charset="0"/>
              </a:rPr>
              <a:t>elf, bound </a:t>
            </a:r>
            <a:r>
              <a:rPr lang="sr-Latn-RS" sz="2000" dirty="0" smtClean="0">
                <a:latin typeface="Times New Roman" pitchFamily="18" charset="0"/>
              </a:rPr>
              <a:t>f</a:t>
            </a:r>
            <a:r>
              <a:rPr lang="en" sz="2000" dirty="0" smtClean="0">
                <a:latin typeface="Times New Roman" pitchFamily="18" charset="0"/>
              </a:rPr>
              <a:t>or bed or chair </a:t>
            </a:r>
            <a:r>
              <a:rPr lang="sr-Latn-RS" sz="2000" dirty="0" smtClean="0">
                <a:latin typeface="Times New Roman" pitchFamily="18" charset="0"/>
              </a:rPr>
              <a:t>for </a:t>
            </a:r>
            <a:r>
              <a:rPr lang="en" sz="2000" dirty="0" smtClean="0">
                <a:latin typeface="Times New Roman" pitchFamily="18" charset="0"/>
              </a:rPr>
              <a:t>50% </a:t>
            </a:r>
            <a:r>
              <a:rPr lang="sr-Latn-RS" sz="2000" dirty="0" smtClean="0">
                <a:latin typeface="Times New Roman" pitchFamily="18" charset="0"/>
              </a:rPr>
              <a:t>and</a:t>
            </a:r>
            <a:r>
              <a:rPr lang="en" sz="2000" dirty="0" smtClean="0">
                <a:latin typeface="Times New Roman" pitchFamily="18" charset="0"/>
              </a:rPr>
              <a:t> more </a:t>
            </a:r>
            <a:r>
              <a:rPr lang="sr-Latn-RS" sz="2000" dirty="0" smtClean="0">
                <a:latin typeface="Times New Roman" pitchFamily="18" charset="0"/>
              </a:rPr>
              <a:t>time per </a:t>
            </a:r>
            <a:r>
              <a:rPr lang="en" sz="2000" dirty="0" smtClean="0">
                <a:latin typeface="Times New Roman" pitchFamily="18" charset="0"/>
              </a:rPr>
              <a:t>day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" sz="2000" dirty="0" smtClean="0">
                <a:latin typeface="Times New Roman" pitchFamily="18" charset="0"/>
              </a:rPr>
              <a:t>                                                                                                                       </a:t>
            </a:r>
            <a:r>
              <a:rPr lang="en" sz="24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3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" sz="2000" dirty="0" smtClean="0">
                <a:latin typeface="Times New Roman" pitchFamily="18" charset="0"/>
              </a:rPr>
              <a:t>completely disabled, can</a:t>
            </a:r>
            <a:r>
              <a:rPr lang="sr-Latn-RS" sz="2000" dirty="0" smtClean="0">
                <a:latin typeface="Times New Roman" pitchFamily="18" charset="0"/>
              </a:rPr>
              <a:t>not take any care</a:t>
            </a:r>
            <a:r>
              <a:rPr lang="en" sz="2000" dirty="0" smtClean="0">
                <a:latin typeface="Times New Roman" pitchFamily="18" charset="0"/>
              </a:rPr>
              <a:t> </a:t>
            </a:r>
            <a:r>
              <a:rPr lang="sr-Latn-RS" sz="2000" dirty="0" smtClean="0">
                <a:latin typeface="Times New Roman" pitchFamily="18" charset="0"/>
              </a:rPr>
              <a:t>for him</a:t>
            </a:r>
            <a:r>
              <a:rPr lang="en" sz="2000" dirty="0" smtClean="0">
                <a:latin typeface="Times New Roman" pitchFamily="18" charset="0"/>
              </a:rPr>
              <a:t>self, completely bed or chair</a:t>
            </a:r>
            <a:r>
              <a:rPr lang="sr-Latn-RS" sz="2000" dirty="0" smtClean="0">
                <a:latin typeface="Times New Roman" pitchFamily="18" charset="0"/>
              </a:rPr>
              <a:t> ridden</a:t>
            </a:r>
            <a:r>
              <a:rPr lang="en" sz="2000" dirty="0" smtClean="0">
                <a:latin typeface="Times New Roman" pitchFamily="18" charset="0"/>
              </a:rPr>
              <a:t>                                                                     </a:t>
            </a:r>
            <a:r>
              <a:rPr lang="sr-Latn-RS" sz="2000" dirty="0" smtClean="0">
                <a:latin typeface="Times New Roman" pitchFamily="18" charset="0"/>
              </a:rPr>
              <a:t>                  </a:t>
            </a:r>
            <a:r>
              <a:rPr lang="en" sz="2000" dirty="0" smtClean="0">
                <a:latin typeface="Times New Roman" pitchFamily="18" charset="0"/>
              </a:rPr>
              <a:t>       </a:t>
            </a:r>
            <a:r>
              <a:rPr lang="en" sz="24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4</a:t>
            </a:r>
          </a:p>
          <a:p>
            <a:pPr eaLnBrk="1" hangingPunct="1">
              <a:lnSpc>
                <a:spcPct val="80000"/>
              </a:lnSpc>
              <a:defRPr/>
            </a:pPr>
            <a:endParaRPr lang="sr-Latn-CS" sz="2000" b="1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60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NSCLC</a:t>
            </a:r>
            <a:endParaRPr lang="en-US" altLang="sr-Latn-RS" sz="3600" b="0" smtClean="0">
              <a:solidFill>
                <a:schemeClr val="hlink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44675"/>
            <a:ext cx="8301038" cy="5616575"/>
          </a:xfrm>
        </p:spPr>
        <p:txBody>
          <a:bodyPr/>
          <a:lstStyle/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sr-Latn-RS" sz="2400" b="1" u="sng" dirty="0" smtClean="0">
                <a:latin typeface="Times New Roman" pitchFamily="18" charset="0"/>
              </a:rPr>
              <a:t>I   </a:t>
            </a:r>
            <a:r>
              <a:rPr lang="en" sz="2400" b="1" u="sng" dirty="0" smtClean="0">
                <a:latin typeface="Times New Roman" pitchFamily="18" charset="0"/>
              </a:rPr>
              <a:t> STA</a:t>
            </a:r>
            <a:r>
              <a:rPr lang="sr-Latn-RS" sz="2400" b="1" u="sng" dirty="0" smtClean="0">
                <a:latin typeface="Times New Roman" pitchFamily="18" charset="0"/>
              </a:rPr>
              <a:t>GE</a:t>
            </a:r>
            <a:endParaRPr lang="sr-Latn-CS" sz="2400" b="1" u="sng" dirty="0" smtClean="0">
              <a:latin typeface="Times New Roman" pitchFamily="18" charset="0"/>
            </a:endParaRPr>
          </a:p>
          <a:p>
            <a:pPr marL="609600" indent="-609600" eaLnBrk="1" hangingPunct="1">
              <a:defRPr/>
            </a:pPr>
            <a:endParaRPr lang="sr-Latn-C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defRPr/>
            </a:pPr>
            <a:r>
              <a:rPr lang="en" sz="2400" b="1" dirty="0" smtClean="0">
                <a:latin typeface="Times New Roman" pitchFamily="18" charset="0"/>
              </a:rPr>
              <a:t>SURGICAL TREATMENT !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sr-Latn-C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in case </a:t>
            </a:r>
            <a:r>
              <a:rPr lang="sr-Latn-RS" sz="2400" dirty="0" smtClean="0">
                <a:effectLst/>
                <a:latin typeface="Times New Roman" pitchFamily="18" charset="0"/>
              </a:rPr>
              <a:t>that the patient is</a:t>
            </a:r>
            <a:r>
              <a:rPr lang="en" sz="2400" dirty="0" smtClean="0">
                <a:effectLst/>
                <a:latin typeface="Times New Roman" pitchFamily="18" charset="0"/>
              </a:rPr>
              <a:t> not operable, modalities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chemo and </a:t>
            </a:r>
            <a:r>
              <a:rPr lang="sr-Latn-RS" sz="2400" dirty="0" smtClean="0">
                <a:effectLst/>
                <a:latin typeface="Times New Roman" pitchFamily="18" charset="0"/>
              </a:rPr>
              <a:t>radio</a:t>
            </a:r>
            <a:r>
              <a:rPr lang="en" sz="2400" dirty="0" smtClean="0">
                <a:effectLst/>
                <a:latin typeface="Times New Roman" pitchFamily="18" charset="0"/>
              </a:rPr>
              <a:t> therapy</a:t>
            </a:r>
            <a:r>
              <a:rPr lang="sr-Latn-RS" sz="2400" dirty="0" smtClean="0">
                <a:effectLst/>
                <a:latin typeface="Times New Roman" pitchFamily="18" charset="0"/>
              </a:rPr>
              <a:t> are applied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en" b="1" dirty="0" smtClean="0">
                <a:latin typeface="Arial" charset="0"/>
              </a:rPr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60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NSCLC</a:t>
            </a:r>
            <a:endParaRPr lang="en-US" altLang="sr-Latn-RS" sz="3600" b="0" smtClean="0">
              <a:solidFill>
                <a:schemeClr val="hlink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44675"/>
            <a:ext cx="8301038" cy="5616575"/>
          </a:xfrm>
        </p:spPr>
        <p:txBody>
          <a:bodyPr/>
          <a:lstStyle/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en" sz="2400" b="1" u="sng" dirty="0" smtClean="0">
                <a:latin typeface="Times New Roman" pitchFamily="18" charset="0"/>
              </a:rPr>
              <a:t>II </a:t>
            </a:r>
            <a:r>
              <a:rPr lang="sr-Latn-RS" sz="2400" b="1" u="sng" dirty="0" smtClean="0">
                <a:latin typeface="Times New Roman" pitchFamily="18" charset="0"/>
              </a:rPr>
              <a:t>   </a:t>
            </a:r>
            <a:r>
              <a:rPr lang="en" sz="2400" b="1" u="sng" dirty="0" smtClean="0">
                <a:latin typeface="Times New Roman" pitchFamily="18" charset="0"/>
              </a:rPr>
              <a:t>STAGE</a:t>
            </a:r>
            <a:endParaRPr lang="sr-Latn-CS" sz="2400" b="1" u="sng" dirty="0" smtClean="0">
              <a:latin typeface="Times New Roman" pitchFamily="18" charset="0"/>
            </a:endParaRPr>
          </a:p>
          <a:p>
            <a:pPr marL="609600" indent="-609600" eaLnBrk="1" hangingPunct="1">
              <a:defRPr/>
            </a:pPr>
            <a:endParaRPr lang="sr-Latn-C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defRPr/>
            </a:pPr>
            <a:r>
              <a:rPr lang="en" sz="2400" b="1" dirty="0" smtClean="0">
                <a:latin typeface="Times New Roman" pitchFamily="18" charset="0"/>
              </a:rPr>
              <a:t>SURGICAL TREATMENT !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sr-Latn-C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after surgical treatment</a:t>
            </a:r>
            <a:r>
              <a:rPr lang="sr-Latn-RS" sz="2400" dirty="0" smtClean="0">
                <a:effectLst/>
                <a:latin typeface="Times New Roman" pitchFamily="18" charset="0"/>
              </a:rPr>
              <a:t>,</a:t>
            </a:r>
            <a:r>
              <a:rPr lang="en" sz="2400" dirty="0" smtClean="0">
                <a:effectLst/>
                <a:latin typeface="Times New Roman" pitchFamily="18" charset="0"/>
              </a:rPr>
              <a:t> adjuvant radiotherapy</a:t>
            </a:r>
            <a:r>
              <a:rPr lang="sr-Latn-RS" sz="2400" dirty="0" smtClean="0">
                <a:effectLst/>
                <a:latin typeface="Times New Roman" pitchFamily="18" charset="0"/>
              </a:rPr>
              <a:t> is usually used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in </a:t>
            </a:r>
            <a:r>
              <a:rPr lang="en" sz="2400" dirty="0">
                <a:effectLst/>
                <a:latin typeface="Times New Roman" pitchFamily="18" charset="0"/>
              </a:rPr>
              <a:t>case </a:t>
            </a:r>
            <a:r>
              <a:rPr lang="sr-Latn-RS" sz="2400" dirty="0">
                <a:effectLst/>
                <a:latin typeface="Times New Roman" pitchFamily="18" charset="0"/>
              </a:rPr>
              <a:t>that the patient is</a:t>
            </a:r>
            <a:r>
              <a:rPr lang="en" sz="2400" dirty="0">
                <a:effectLst/>
                <a:latin typeface="Times New Roman" pitchFamily="18" charset="0"/>
              </a:rPr>
              <a:t> not operable, modalities </a:t>
            </a:r>
            <a:r>
              <a:rPr lang="sr-Latn-RS" sz="2400" dirty="0">
                <a:effectLst/>
                <a:latin typeface="Times New Roman" pitchFamily="18" charset="0"/>
              </a:rPr>
              <a:t>of </a:t>
            </a:r>
            <a:r>
              <a:rPr lang="en" sz="2400" dirty="0">
                <a:effectLst/>
                <a:latin typeface="Times New Roman" pitchFamily="18" charset="0"/>
              </a:rPr>
              <a:t>chemo and </a:t>
            </a:r>
            <a:r>
              <a:rPr lang="sr-Latn-RS" sz="2400" dirty="0">
                <a:effectLst/>
                <a:latin typeface="Times New Roman" pitchFamily="18" charset="0"/>
              </a:rPr>
              <a:t>radio</a:t>
            </a:r>
            <a:r>
              <a:rPr lang="en" sz="2400" dirty="0">
                <a:effectLst/>
                <a:latin typeface="Times New Roman" pitchFamily="18" charset="0"/>
              </a:rPr>
              <a:t> therapy</a:t>
            </a:r>
            <a:r>
              <a:rPr lang="sr-Latn-RS" sz="2400" dirty="0">
                <a:effectLst/>
                <a:latin typeface="Times New Roman" pitchFamily="18" charset="0"/>
              </a:rPr>
              <a:t> are applied</a:t>
            </a:r>
            <a:endParaRPr lang="sr-Latn-CS" sz="2400" dirty="0">
              <a:effectLst/>
              <a:latin typeface="Times New Roman" pitchFamily="18" charset="0"/>
            </a:endParaRPr>
          </a:p>
          <a:p>
            <a:pPr marL="609600" indent="-609600" eaLnBrk="1" hangingPunct="1">
              <a:defRPr/>
            </a:pPr>
            <a:endParaRPr lang="sr-Latn-CS" sz="2400" dirty="0" smtClean="0">
              <a:effectLst/>
              <a:latin typeface="Times New Roman" pitchFamily="18" charset="0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en" b="1" dirty="0" smtClean="0">
                <a:latin typeface="Arial" charset="0"/>
              </a:rPr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60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NSCLC- III A STADIUM</a:t>
            </a:r>
            <a:endParaRPr lang="en-US" altLang="sr-Latn-RS" sz="3600" smtClean="0">
              <a:solidFill>
                <a:schemeClr val="hlink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44675"/>
            <a:ext cx="8301038" cy="5616575"/>
          </a:xfrm>
        </p:spPr>
        <p:txBody>
          <a:bodyPr/>
          <a:lstStyle/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en" b="1" dirty="0" smtClean="0">
                <a:latin typeface="Arial" pitchFamily="34" charset="0"/>
              </a:rPr>
              <a:t>      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40"/>
            <a:ext cx="8309958" cy="419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2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NSCLC- III A (N2) STAGE</a:t>
            </a:r>
            <a:endParaRPr lang="sr-Latn-CS" altLang="sr-Latn-RS" sz="3200" dirty="0" smtClean="0">
              <a:solidFill>
                <a:schemeClr val="hlink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84" y="1988840"/>
            <a:ext cx="8045031" cy="3816424"/>
          </a:xfrm>
          <a:prstGeom prst="rect">
            <a:avLst/>
          </a:prstGeom>
        </p:spPr>
      </p:pic>
      <p:pic>
        <p:nvPicPr>
          <p:cNvPr id="6" name="Picture 4" descr="algoritam ya lecenje pacijenata sa IIIA ( N2) stadijumom NSCL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9" r="43946" b="86752"/>
          <a:stretch/>
        </p:blipFill>
        <p:spPr bwMode="auto">
          <a:xfrm>
            <a:off x="4067944" y="1988840"/>
            <a:ext cx="1008112" cy="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200" smtClean="0">
                <a:solidFill>
                  <a:schemeClr val="hlink"/>
                </a:solidFill>
                <a:latin typeface="Times New Roman" pitchFamily="18" charset="0"/>
              </a:rPr>
              <a:t>TREATMENT OF NSCLC- IIIB STAGE</a:t>
            </a:r>
            <a:endParaRPr lang="sr-Latn-CS" sz="320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82" y="1417637"/>
            <a:ext cx="7790449" cy="4809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" smtClean="0">
                <a:latin typeface="Arial" charset="0"/>
              </a:rPr>
              <a:t> </a:t>
            </a:r>
            <a:r>
              <a:rPr lang="en" sz="4000" smtClean="0">
                <a:solidFill>
                  <a:schemeClr val="hlink"/>
                </a:solidFill>
                <a:latin typeface="Times New Roman" pitchFamily="18" charset="0"/>
              </a:rPr>
              <a:t>TREATMENT OF NSCLC</a:t>
            </a:r>
            <a:r>
              <a:rPr lang="en" sz="3600" b="0" smtClean="0">
                <a:latin typeface="Arial" charset="0"/>
              </a:rPr>
              <a:t> </a:t>
            </a:r>
            <a:endParaRPr lang="en-US" sz="2800" b="0" smtClean="0">
              <a:latin typeface="Arial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9144000" cy="42576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b="1" dirty="0" smtClean="0">
              <a:latin typeface="Arial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u="sng" dirty="0" smtClean="0">
                <a:effectLst/>
                <a:latin typeface="Times New Roman" pitchFamily="18" charset="0"/>
              </a:rPr>
              <a:t>IV </a:t>
            </a:r>
            <a:r>
              <a:rPr lang="sr-Latn-RS" sz="2400" b="1" u="sng" dirty="0" smtClean="0">
                <a:effectLst/>
                <a:latin typeface="Times New Roman" pitchFamily="18" charset="0"/>
              </a:rPr>
              <a:t>   </a:t>
            </a:r>
            <a:r>
              <a:rPr lang="en" sz="2400" b="1" u="sng" dirty="0" smtClean="0">
                <a:effectLst/>
                <a:latin typeface="Times New Roman" pitchFamily="18" charset="0"/>
              </a:rPr>
              <a:t>STAGE</a:t>
            </a:r>
            <a:endParaRPr lang="sr-Latn-CS" sz="2400" b="1" u="sng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endParaRPr lang="sr-Latn-CS" sz="2000" b="1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000" b="1" dirty="0" smtClean="0">
                <a:latin typeface="Times New Roman" pitchFamily="18" charset="0"/>
              </a:rPr>
              <a:t>CHEMOTHERAPY </a:t>
            </a:r>
            <a:r>
              <a:rPr lang="en" sz="2000" dirty="0" smtClean="0">
                <a:latin typeface="Times New Roman" pitchFamily="18" charset="0"/>
              </a:rPr>
              <a:t>(better quality</a:t>
            </a:r>
            <a:r>
              <a:rPr lang="sr-Latn-RS" sz="2000" dirty="0" smtClean="0">
                <a:latin typeface="Times New Roman" pitchFamily="18" charset="0"/>
              </a:rPr>
              <a:t> of</a:t>
            </a:r>
            <a:r>
              <a:rPr lang="en" sz="2000" dirty="0" smtClean="0">
                <a:latin typeface="Times New Roman" pitchFamily="18" charset="0"/>
              </a:rPr>
              <a:t> life, longer survival)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0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000" b="1" dirty="0" smtClean="0">
                <a:latin typeface="Times New Roman" pitchFamily="18" charset="0"/>
              </a:rPr>
              <a:t>PALLIATIVE RADIOTHERAPY</a:t>
            </a:r>
            <a:endParaRPr lang="sr-Latn-CS" sz="2000" b="1" dirty="0" smtClean="0"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000" b="1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000" b="1" dirty="0" smtClean="0">
                <a:latin typeface="Times New Roman" pitchFamily="18" charset="0"/>
              </a:rPr>
              <a:t>SURGICAL TREATMENT </a:t>
            </a:r>
            <a:r>
              <a:rPr lang="en" sz="2000" dirty="0" smtClean="0">
                <a:latin typeface="Times New Roman" pitchFamily="18" charset="0"/>
              </a:rPr>
              <a:t>(solitary metastases in brain, adrenal glands)</a:t>
            </a:r>
            <a:endParaRPr lang="en-US" sz="20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836712"/>
            <a:ext cx="4588859" cy="568863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en" sz="2400" dirty="0" smtClean="0">
                <a:solidFill>
                  <a:srgbClr val="FFCC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INCIDENCE AND MORTALITY OF CARCINOMA IN 2020</a:t>
            </a:r>
            <a:endParaRPr lang="sr-Latn-RS" sz="2400" dirty="0">
              <a:solidFill>
                <a:srgbClr val="FFCC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15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RS" sz="3600" dirty="0" smtClean="0">
                <a:solidFill>
                  <a:schemeClr val="hlink"/>
                </a:solidFill>
                <a:latin typeface="Times New Roman" pitchFamily="18" charset="0"/>
              </a:rPr>
              <a:t>Lung c</a:t>
            </a:r>
            <a:r>
              <a:rPr lang="en" sz="3600" dirty="0" smtClean="0">
                <a:solidFill>
                  <a:schemeClr val="hlink"/>
                </a:solidFill>
                <a:latin typeface="Times New Roman" pitchFamily="18" charset="0"/>
              </a:rPr>
              <a:t>ancer - systemic treatment</a:t>
            </a:r>
            <a:endParaRPr lang="sr-Latn-CS" sz="36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sr-Latn-RS" b="1" dirty="0" smtClean="0">
                <a:solidFill>
                  <a:schemeClr val="hlink"/>
                </a:solidFill>
                <a:latin typeface="Times New Roman" pitchFamily="18" charset="0"/>
              </a:rPr>
              <a:t>Types</a:t>
            </a:r>
            <a:r>
              <a:rPr lang="en" b="1" dirty="0" smtClean="0">
                <a:solidFill>
                  <a:schemeClr val="hlink"/>
                </a:solidFill>
                <a:latin typeface="Times New Roman" pitchFamily="18" charset="0"/>
              </a:rPr>
              <a:t> of systemic treatment</a:t>
            </a:r>
            <a:endParaRPr lang="sr-Latn-CS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8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800" dirty="0" smtClean="0">
                <a:latin typeface="Times New Roman" pitchFamily="18" charset="0"/>
              </a:rPr>
              <a:t>chemotherapy</a:t>
            </a:r>
            <a:endParaRPr lang="sr-Latn-CS" sz="28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800" dirty="0">
                <a:latin typeface="Times New Roman" pitchFamily="18" charset="0"/>
              </a:rPr>
              <a:t>biological </a:t>
            </a:r>
            <a:r>
              <a:rPr lang="en" sz="2800" dirty="0" smtClean="0">
                <a:latin typeface="Times New Roman" pitchFamily="18" charset="0"/>
              </a:rPr>
              <a:t>therapy</a:t>
            </a:r>
            <a:endParaRPr lang="sr-Latn-CS" sz="28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800" dirty="0" smtClean="0">
                <a:latin typeface="Times New Roman" pitchFamily="18" charset="0"/>
              </a:rPr>
              <a:t>immunotherapy</a:t>
            </a:r>
            <a:endParaRPr lang="sr-Latn-CS" sz="28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endParaRPr lang="sr-Latn-CS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RS" altLang="sr-Latn-RS" sz="36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Lung c</a:t>
            </a:r>
            <a:r>
              <a:rPr lang="en" altLang="sr-Latn-RS" sz="3600" dirty="0" smtClean="0">
                <a:solidFill>
                  <a:schemeClr val="hlin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ancer</a:t>
            </a:r>
            <a:endParaRPr lang="sr-Latn-CS" altLang="sr-Latn-RS" sz="3600" dirty="0" smtClean="0">
              <a:solidFill>
                <a:schemeClr val="hlink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hlink"/>
                </a:solidFill>
                <a:latin typeface="Times New Roman" pitchFamily="18" charset="0"/>
              </a:rPr>
              <a:t>Molecular therapy</a:t>
            </a:r>
            <a:endParaRPr lang="sr-Latn-CS" sz="24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4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itchFamily="18" charset="0"/>
              </a:rPr>
              <a:t>Agents directed against HER1/EGFR</a:t>
            </a:r>
          </a:p>
          <a:p>
            <a:pPr eaLnBrk="1" hangingPunct="1">
              <a:defRPr/>
            </a:pPr>
            <a:r>
              <a:rPr lang="en" sz="2400" dirty="0" smtClean="0">
                <a:latin typeface="Times New Roman" pitchFamily="18" charset="0"/>
              </a:rPr>
              <a:t>Monoclonal </a:t>
            </a:r>
            <a:r>
              <a:rPr lang="sr-Latn-RS" sz="2400" dirty="0" smtClean="0">
                <a:latin typeface="Times New Roman" pitchFamily="18" charset="0"/>
              </a:rPr>
              <a:t>a</a:t>
            </a:r>
            <a:r>
              <a:rPr lang="en" sz="2400" dirty="0" smtClean="0">
                <a:latin typeface="Times New Roman" pitchFamily="18" charset="0"/>
              </a:rPr>
              <a:t>ntibodies </a:t>
            </a: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Cetuximab (Erbutux®)</a:t>
            </a:r>
          </a:p>
          <a:p>
            <a:pPr eaLnBrk="1" hangingPunct="1">
              <a:defRPr/>
            </a:pPr>
            <a:r>
              <a:rPr lang="en" sz="2400" dirty="0" smtClean="0">
                <a:latin typeface="Times New Roman" pitchFamily="18" charset="0"/>
              </a:rPr>
              <a:t>Tyrosine kinase inhibitors </a:t>
            </a: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Gefitinib (Iressa®), Erlotinib (Tarceva®), Vandetabine (Zactima® ZD 6474)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400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itchFamily="18" charset="0"/>
              </a:rPr>
              <a:t>Anti-VEGF agents</a:t>
            </a:r>
          </a:p>
          <a:p>
            <a:pPr eaLnBrk="1" hangingPunct="1">
              <a:defRPr/>
            </a:pPr>
            <a:r>
              <a:rPr lang="en" sz="2400" dirty="0" smtClean="0">
                <a:latin typeface="Times New Roman" pitchFamily="18" charset="0"/>
              </a:rPr>
              <a:t>Monoclonal antibody </a:t>
            </a: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Bevacizumab (Avastin®)</a:t>
            </a:r>
          </a:p>
          <a:p>
            <a:pPr eaLnBrk="1" hangingPunct="1">
              <a:defRPr/>
            </a:pPr>
            <a:endParaRPr lang="sr-Latn-CS" sz="2400" dirty="0" smtClean="0">
              <a:solidFill>
                <a:srgbClr val="990033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/>
          <a:lstStyle/>
          <a:p>
            <a:pPr eaLnBrk="1" hangingPunct="1"/>
            <a:r>
              <a:rPr lang="en" altLang="sr-Latn-RS" sz="360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SCLC</a:t>
            </a:r>
            <a:endParaRPr lang="en-US" altLang="sr-Latn-RS" sz="3600" smtClean="0">
              <a:solidFill>
                <a:srgbClr val="FFC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89138"/>
            <a:ext cx="8291512" cy="41370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800" b="1" dirty="0" smtClean="0">
                <a:solidFill>
                  <a:schemeClr val="hlink"/>
                </a:solidFill>
                <a:latin typeface="Times New Roman" pitchFamily="18" charset="0"/>
              </a:rPr>
              <a:t>LIMITED DISEASE</a:t>
            </a:r>
            <a:endParaRPr lang="sr-Latn-CS" sz="28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8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chemotherapy and </a:t>
            </a:r>
            <a:r>
              <a:rPr lang="sr-Latn-RS" sz="2400" dirty="0" smtClean="0">
                <a:effectLst/>
                <a:latin typeface="Times New Roman" pitchFamily="18" charset="0"/>
              </a:rPr>
              <a:t>chest </a:t>
            </a:r>
            <a:r>
              <a:rPr lang="en" sz="2400" dirty="0" smtClean="0">
                <a:effectLst/>
                <a:latin typeface="Times New Roman" pitchFamily="18" charset="0"/>
              </a:rPr>
              <a:t>radiotherapy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endParaRPr lang="sr-Latn-CS" sz="2400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sr-Latn-RS" sz="2400" dirty="0">
                <a:effectLst/>
                <a:latin typeface="Times New Roman" pitchFamily="18" charset="0"/>
              </a:rPr>
              <a:t>i</a:t>
            </a:r>
            <a:r>
              <a:rPr lang="sr-Latn-RS" sz="2400" dirty="0" smtClean="0">
                <a:effectLst/>
                <a:latin typeface="Times New Roman" pitchFamily="18" charset="0"/>
              </a:rPr>
              <a:t>n </a:t>
            </a:r>
            <a:r>
              <a:rPr lang="en" sz="2400" dirty="0" smtClean="0">
                <a:effectLst/>
                <a:latin typeface="Times New Roman" pitchFamily="18" charset="0"/>
              </a:rPr>
              <a:t>complete therapeutic </a:t>
            </a:r>
            <a:r>
              <a:rPr lang="sr-Latn-RS" sz="2400" dirty="0" smtClean="0">
                <a:effectLst/>
                <a:latin typeface="Times New Roman" pitchFamily="18" charset="0"/>
              </a:rPr>
              <a:t>response</a:t>
            </a:r>
            <a:r>
              <a:rPr lang="en" sz="2400" dirty="0" smtClean="0">
                <a:effectLst/>
                <a:latin typeface="Times New Roman" pitchFamily="18" charset="0"/>
              </a:rPr>
              <a:t> prophylactic </a:t>
            </a:r>
            <a:r>
              <a:rPr lang="sr-Latn-RS" sz="2400" dirty="0" smtClean="0">
                <a:effectLst/>
                <a:latin typeface="Times New Roman" pitchFamily="18" charset="0"/>
              </a:rPr>
              <a:t>radio </a:t>
            </a:r>
            <a:r>
              <a:rPr lang="en" sz="2400" dirty="0" smtClean="0">
                <a:effectLst/>
                <a:latin typeface="Times New Roman" pitchFamily="18" charset="0"/>
              </a:rPr>
              <a:t>therapy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CNS </a:t>
            </a:r>
            <a:r>
              <a:rPr lang="sr-Latn-RS" sz="2400" dirty="0" smtClean="0">
                <a:effectLst/>
                <a:latin typeface="Times New Roman" pitchFamily="18" charset="0"/>
              </a:rPr>
              <a:t>is applied</a:t>
            </a:r>
            <a:endParaRPr lang="en-US" sz="24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8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7188" y="142875"/>
            <a:ext cx="8329612" cy="1274763"/>
          </a:xfrm>
        </p:spPr>
        <p:txBody>
          <a:bodyPr/>
          <a:lstStyle/>
          <a:p>
            <a:pPr eaLnBrk="1" hangingPunct="1"/>
            <a:r>
              <a:rPr lang="en" altLang="sr-Latn-RS" sz="360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SCLC</a:t>
            </a:r>
            <a:endParaRPr lang="en-US" altLang="sr-Latn-RS" sz="3600" smtClean="0">
              <a:solidFill>
                <a:srgbClr val="FFC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643063"/>
            <a:ext cx="8472487" cy="44831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sr-Latn-RS" sz="2800" b="1" dirty="0" smtClean="0">
                <a:solidFill>
                  <a:schemeClr val="hlink"/>
                </a:solidFill>
                <a:latin typeface="Times New Roman" pitchFamily="18" charset="0"/>
              </a:rPr>
              <a:t>EXPANDED</a:t>
            </a:r>
            <a:r>
              <a:rPr lang="en" sz="2800" b="1" dirty="0" smtClean="0">
                <a:solidFill>
                  <a:schemeClr val="hlink"/>
                </a:solidFill>
                <a:latin typeface="Times New Roman" pitchFamily="18" charset="0"/>
              </a:rPr>
              <a:t> DISEASE</a:t>
            </a:r>
            <a:endParaRPr lang="sr-Latn-CS" sz="28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800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chemotherapy </a:t>
            </a:r>
          </a:p>
          <a:p>
            <a:pPr eaLnBrk="1" hangingPunct="1">
              <a:defRPr/>
            </a:pPr>
            <a:endParaRPr lang="sr-Latn-CS" sz="2400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effectLst/>
                <a:latin typeface="Times New Roman" pitchFamily="18" charset="0"/>
              </a:rPr>
              <a:t>palliative </a:t>
            </a:r>
            <a:r>
              <a:rPr lang="sr-Latn-RS" sz="2400" dirty="0" smtClean="0">
                <a:effectLst/>
                <a:latin typeface="Times New Roman" pitchFamily="18" charset="0"/>
              </a:rPr>
              <a:t>radio</a:t>
            </a:r>
            <a:r>
              <a:rPr lang="en" sz="2400" dirty="0" smtClean="0">
                <a:effectLst/>
                <a:latin typeface="Times New Roman" pitchFamily="18" charset="0"/>
              </a:rPr>
              <a:t> therapy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endParaRPr lang="sr-Latn-CS" sz="2400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sr-Latn-RS" sz="2400" dirty="0" smtClean="0">
                <a:effectLst/>
                <a:latin typeface="Times New Roman" pitchFamily="18" charset="0"/>
              </a:rPr>
              <a:t>in </a:t>
            </a:r>
            <a:r>
              <a:rPr lang="en" sz="2400" dirty="0">
                <a:effectLst/>
                <a:latin typeface="Times New Roman" pitchFamily="18" charset="0"/>
              </a:rPr>
              <a:t>complete therapeutic </a:t>
            </a:r>
            <a:r>
              <a:rPr lang="sr-Latn-RS" sz="2400" dirty="0">
                <a:effectLst/>
                <a:latin typeface="Times New Roman" pitchFamily="18" charset="0"/>
              </a:rPr>
              <a:t>response</a:t>
            </a:r>
            <a:r>
              <a:rPr lang="en" sz="2400" dirty="0">
                <a:effectLst/>
                <a:latin typeface="Times New Roman" pitchFamily="18" charset="0"/>
              </a:rPr>
              <a:t> prophylactic </a:t>
            </a:r>
            <a:r>
              <a:rPr lang="sr-Latn-RS" sz="2400" dirty="0">
                <a:effectLst/>
                <a:latin typeface="Times New Roman" pitchFamily="18" charset="0"/>
              </a:rPr>
              <a:t>radio </a:t>
            </a:r>
            <a:r>
              <a:rPr lang="en" sz="2400" dirty="0">
                <a:effectLst/>
                <a:latin typeface="Times New Roman" pitchFamily="18" charset="0"/>
              </a:rPr>
              <a:t>therapy </a:t>
            </a:r>
            <a:r>
              <a:rPr lang="sr-Latn-RS" sz="2400" dirty="0">
                <a:effectLst/>
                <a:latin typeface="Times New Roman" pitchFamily="18" charset="0"/>
              </a:rPr>
              <a:t>of </a:t>
            </a:r>
            <a:r>
              <a:rPr lang="en" sz="2400" dirty="0">
                <a:effectLst/>
                <a:latin typeface="Times New Roman" pitchFamily="18" charset="0"/>
              </a:rPr>
              <a:t>CNS </a:t>
            </a:r>
            <a:r>
              <a:rPr lang="sr-Latn-RS" sz="2400" dirty="0">
                <a:effectLst/>
                <a:latin typeface="Times New Roman" pitchFamily="18" charset="0"/>
              </a:rPr>
              <a:t>is applied</a:t>
            </a:r>
            <a:endParaRPr lang="en-US" sz="2400" dirty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endParaRPr lang="en-US" sz="24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8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2800" dirty="0" smtClean="0">
                <a:solidFill>
                  <a:schemeClr val="hlink"/>
                </a:solidFill>
                <a:latin typeface="Times New Roman" pitchFamily="18" charset="0"/>
              </a:rPr>
              <a:t>EVALUATION </a:t>
            </a:r>
            <a:r>
              <a:rPr lang="sr-Latn-RS" sz="2800" dirty="0" smtClean="0">
                <a:solidFill>
                  <a:schemeClr val="hlink"/>
                </a:solidFill>
                <a:latin typeface="Times New Roman" pitchFamily="18" charset="0"/>
              </a:rPr>
              <a:t>OF </a:t>
            </a:r>
            <a:r>
              <a:rPr lang="en" sz="2800" dirty="0" smtClean="0">
                <a:solidFill>
                  <a:schemeClr val="hlink"/>
                </a:solidFill>
                <a:latin typeface="Times New Roman" pitchFamily="18" charset="0"/>
              </a:rPr>
              <a:t>THERAPEUTIC </a:t>
            </a:r>
            <a:r>
              <a:rPr lang="sr-Latn-RS" sz="2800" dirty="0" smtClean="0">
                <a:solidFill>
                  <a:schemeClr val="hlink"/>
                </a:solidFill>
                <a:latin typeface="Times New Roman" pitchFamily="18" charset="0"/>
              </a:rPr>
              <a:t>RESPONSE</a:t>
            </a:r>
            <a:endParaRPr lang="sr-Latn-CS" sz="2800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500188"/>
            <a:ext cx="8715375" cy="4643437"/>
          </a:xfrm>
        </p:spPr>
        <p:txBody>
          <a:bodyPr/>
          <a:lstStyle/>
          <a:p>
            <a:pPr eaLnBrk="1" hangingPunct="1">
              <a:defRPr/>
            </a:pPr>
            <a:r>
              <a:rPr lang="en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Complete </a:t>
            </a:r>
            <a:r>
              <a:rPr lang="sr-Latn-RS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response</a:t>
            </a:r>
            <a:r>
              <a:rPr lang="en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 </a:t>
            </a:r>
            <a:r>
              <a:rPr lang="sr-Latn-RS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(CR</a:t>
            </a:r>
            <a:r>
              <a:rPr lang="en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):</a:t>
            </a:r>
            <a:r>
              <a:rPr lang="en" sz="24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complete disappear</a:t>
            </a:r>
            <a:r>
              <a:rPr lang="sr-Latn-RS" sz="2400" dirty="0" smtClean="0">
                <a:effectLst/>
                <a:latin typeface="Times New Roman" pitchFamily="18" charset="0"/>
              </a:rPr>
              <a:t>ance of</a:t>
            </a:r>
            <a:r>
              <a:rPr lang="en" sz="2400" dirty="0" smtClean="0">
                <a:effectLst/>
                <a:latin typeface="Times New Roman" pitchFamily="18" charset="0"/>
              </a:rPr>
              <a:t> clinical</a:t>
            </a:r>
            <a:r>
              <a:rPr lang="sr-Latn-RS" sz="2400" dirty="0" smtClean="0">
                <a:effectLst/>
                <a:latin typeface="Times New Roman" pitchFamily="18" charset="0"/>
              </a:rPr>
              <a:t>ly</a:t>
            </a:r>
            <a:r>
              <a:rPr lang="en" sz="2400" dirty="0" smtClean="0">
                <a:effectLst/>
                <a:latin typeface="Times New Roman" pitchFamily="18" charset="0"/>
              </a:rPr>
              <a:t> measurable </a:t>
            </a:r>
            <a:r>
              <a:rPr lang="sr-Latn-RS" sz="2400" dirty="0" smtClean="0">
                <a:effectLst/>
                <a:latin typeface="Times New Roman" pitchFamily="18" charset="0"/>
              </a:rPr>
              <a:t>lesions</a:t>
            </a:r>
            <a:r>
              <a:rPr lang="en" sz="2400" dirty="0" smtClean="0">
                <a:effectLst/>
                <a:latin typeface="Times New Roman" pitchFamily="18" charset="0"/>
              </a:rPr>
              <a:t> </a:t>
            </a:r>
            <a:r>
              <a:rPr lang="sr-Latn-RS" sz="2400" dirty="0">
                <a:effectLst/>
                <a:latin typeface="Times New Roman" pitchFamily="18" charset="0"/>
              </a:rPr>
              <a:t>f</a:t>
            </a:r>
            <a:r>
              <a:rPr lang="en" sz="2400" dirty="0" smtClean="0">
                <a:effectLst/>
                <a:latin typeface="Times New Roman" pitchFamily="18" charset="0"/>
              </a:rPr>
              <a:t>or period of time </a:t>
            </a:r>
            <a:r>
              <a:rPr lang="sr-Latn-RS" sz="2400" dirty="0" smtClean="0">
                <a:effectLst/>
                <a:latin typeface="Times New Roman" pitchFamily="18" charset="0"/>
              </a:rPr>
              <a:t>of</a:t>
            </a:r>
            <a:r>
              <a:rPr lang="en" sz="2400" dirty="0" smtClean="0">
                <a:effectLst/>
                <a:latin typeface="Times New Roman" pitchFamily="18" charset="0"/>
              </a:rPr>
              <a:t> at least 4 weeks</a:t>
            </a:r>
            <a:endParaRPr lang="sr-Latn-CS" sz="2400" i="1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Partial </a:t>
            </a:r>
            <a:r>
              <a:rPr lang="sr-Latn-RS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response</a:t>
            </a:r>
            <a:r>
              <a:rPr lang="en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 (P</a:t>
            </a:r>
            <a:r>
              <a:rPr lang="sr-Latn-RS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R</a:t>
            </a:r>
            <a:r>
              <a:rPr lang="en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):</a:t>
            </a:r>
            <a:r>
              <a:rPr lang="en" sz="24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reduction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measurable lesion</a:t>
            </a:r>
            <a:r>
              <a:rPr lang="sr-Latn-RS" sz="2400" dirty="0" smtClean="0">
                <a:effectLst/>
                <a:latin typeface="Times New Roman" pitchFamily="18" charset="0"/>
              </a:rPr>
              <a:t>s</a:t>
            </a:r>
            <a:r>
              <a:rPr lang="en" sz="2400" dirty="0" smtClean="0">
                <a:effectLst/>
                <a:latin typeface="Times New Roman" pitchFamily="18" charset="0"/>
              </a:rPr>
              <a:t> </a:t>
            </a:r>
            <a:r>
              <a:rPr lang="sr-Latn-RS" sz="2400" dirty="0" smtClean="0">
                <a:effectLst/>
                <a:latin typeface="Times New Roman" pitchFamily="18" charset="0"/>
              </a:rPr>
              <a:t>f</a:t>
            </a:r>
            <a:r>
              <a:rPr lang="en" sz="2400" dirty="0" smtClean="0">
                <a:effectLst/>
                <a:latin typeface="Times New Roman" pitchFamily="18" charset="0"/>
              </a:rPr>
              <a:t>or at least 30% in the biggest diameter and without </a:t>
            </a:r>
            <a:r>
              <a:rPr lang="sr-Latn-RS" sz="2400" dirty="0" smtClean="0">
                <a:effectLst/>
                <a:latin typeface="Times New Roman" pitchFamily="18" charset="0"/>
              </a:rPr>
              <a:t>the </a:t>
            </a:r>
            <a:r>
              <a:rPr lang="en" sz="2400" dirty="0" smtClean="0">
                <a:effectLst/>
                <a:latin typeface="Times New Roman" pitchFamily="18" charset="0"/>
              </a:rPr>
              <a:t>occurrence</a:t>
            </a:r>
            <a:r>
              <a:rPr lang="sr-Latn-RS" sz="2400" dirty="0" smtClean="0">
                <a:effectLst/>
                <a:latin typeface="Times New Roman" pitchFamily="18" charset="0"/>
              </a:rPr>
              <a:t> of new</a:t>
            </a:r>
            <a:r>
              <a:rPr lang="en" sz="2400" dirty="0" smtClean="0">
                <a:effectLst/>
                <a:latin typeface="Times New Roman" pitchFamily="18" charset="0"/>
              </a:rPr>
              <a:t> ones in 4 weeks</a:t>
            </a:r>
            <a:endParaRPr lang="sr-Latn-CS" sz="2400" i="1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Progressi</a:t>
            </a:r>
            <a:r>
              <a:rPr lang="sr-Latn-RS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ve</a:t>
            </a:r>
            <a:r>
              <a:rPr lang="en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 disease (P</a:t>
            </a:r>
            <a:r>
              <a:rPr lang="sr-Latn-RS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D</a:t>
            </a:r>
            <a:r>
              <a:rPr lang="en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):</a:t>
            </a:r>
            <a:r>
              <a:rPr lang="en" sz="24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progression </a:t>
            </a:r>
            <a:r>
              <a:rPr lang="sr-Latn-RS" sz="2400" dirty="0" smtClean="0">
                <a:effectLst/>
                <a:latin typeface="Times New Roman" pitchFamily="18" charset="0"/>
              </a:rPr>
              <a:t>of </a:t>
            </a:r>
            <a:r>
              <a:rPr lang="en" sz="2400" dirty="0" smtClean="0">
                <a:effectLst/>
                <a:latin typeface="Times New Roman" pitchFamily="18" charset="0"/>
              </a:rPr>
              <a:t>existing </a:t>
            </a:r>
            <a:r>
              <a:rPr lang="sr-Latn-RS" sz="2400" dirty="0" smtClean="0">
                <a:effectLst/>
                <a:latin typeface="Times New Roman" pitchFamily="18" charset="0"/>
              </a:rPr>
              <a:t>lesions </a:t>
            </a:r>
            <a:r>
              <a:rPr lang="en" sz="2400" dirty="0" smtClean="0">
                <a:effectLst/>
                <a:latin typeface="Times New Roman" pitchFamily="18" charset="0"/>
              </a:rPr>
              <a:t>for 20% in measurable size, appearance </a:t>
            </a:r>
            <a:r>
              <a:rPr lang="sr-Latn-RS" sz="2400" dirty="0" smtClean="0">
                <a:effectLst/>
                <a:latin typeface="Times New Roman" pitchFamily="18" charset="0"/>
              </a:rPr>
              <a:t>of the </a:t>
            </a:r>
            <a:r>
              <a:rPr lang="en" sz="2400" dirty="0" smtClean="0">
                <a:effectLst/>
                <a:latin typeface="Times New Roman" pitchFamily="18" charset="0"/>
              </a:rPr>
              <a:t>new ones or </a:t>
            </a:r>
            <a:r>
              <a:rPr lang="sr-Latn-RS" sz="2400" dirty="0" smtClean="0">
                <a:effectLst/>
                <a:latin typeface="Times New Roman" pitchFamily="18" charset="0"/>
              </a:rPr>
              <a:t>re-appearance of</a:t>
            </a:r>
            <a:r>
              <a:rPr lang="en" sz="2400" dirty="0" smtClean="0">
                <a:effectLst/>
                <a:latin typeface="Times New Roman" pitchFamily="18" charset="0"/>
              </a:rPr>
              <a:t> </a:t>
            </a:r>
            <a:r>
              <a:rPr lang="sr-Latn-RS" sz="2400" dirty="0" smtClean="0">
                <a:effectLst/>
                <a:latin typeface="Times New Roman" pitchFamily="18" charset="0"/>
              </a:rPr>
              <a:t>previously</a:t>
            </a:r>
            <a:r>
              <a:rPr lang="en" sz="2400" dirty="0" smtClean="0">
                <a:effectLst/>
                <a:latin typeface="Times New Roman" pitchFamily="18" charset="0"/>
              </a:rPr>
              <a:t> disappeared </a:t>
            </a:r>
            <a:r>
              <a:rPr lang="sr-Latn-RS" sz="2400" dirty="0" smtClean="0">
                <a:effectLst/>
                <a:latin typeface="Times New Roman" pitchFamily="18" charset="0"/>
              </a:rPr>
              <a:t>lesions</a:t>
            </a:r>
            <a:endParaRPr lang="sr-Latn-CS" sz="2400" i="1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Stable disease (S</a:t>
            </a:r>
            <a:r>
              <a:rPr lang="sr-Latn-RS" sz="2400" b="1" i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D</a:t>
            </a:r>
            <a:r>
              <a:rPr lang="en" sz="2400" b="1" dirty="0" smtClean="0">
                <a:solidFill>
                  <a:srgbClr val="FFC000"/>
                </a:solidFill>
                <a:effectLst/>
                <a:latin typeface="Times New Roman" pitchFamily="18" charset="0"/>
              </a:rPr>
              <a:t>): </a:t>
            </a:r>
            <a:r>
              <a:rPr lang="en" sz="2400" dirty="0" smtClean="0">
                <a:effectLst/>
                <a:latin typeface="Times New Roman" pitchFamily="18" charset="0"/>
              </a:rPr>
              <a:t>is determined when </a:t>
            </a:r>
            <a:r>
              <a:rPr lang="sr-Latn-RS" sz="2400" dirty="0" smtClean="0">
                <a:effectLst/>
                <a:latin typeface="Times New Roman" pitchFamily="18" charset="0"/>
              </a:rPr>
              <a:t>when there are no clear cr</a:t>
            </a:r>
            <a:r>
              <a:rPr lang="en" sz="2400" dirty="0" smtClean="0">
                <a:effectLst/>
                <a:latin typeface="Times New Roman" pitchFamily="18" charset="0"/>
              </a:rPr>
              <a:t>iteria </a:t>
            </a:r>
            <a:r>
              <a:rPr lang="sr-Latn-RS" sz="2400" dirty="0" smtClean="0">
                <a:effectLst/>
                <a:latin typeface="Times New Roman" pitchFamily="18" charset="0"/>
              </a:rPr>
              <a:t>to determine the</a:t>
            </a:r>
            <a:r>
              <a:rPr lang="en" sz="2400" dirty="0" smtClean="0">
                <a:effectLst/>
                <a:latin typeface="Times New Roman" pitchFamily="18" charset="0"/>
              </a:rPr>
              <a:t> disease </a:t>
            </a:r>
            <a:r>
              <a:rPr lang="sr-Latn-RS" sz="2400" dirty="0" smtClean="0">
                <a:effectLst/>
                <a:latin typeface="Times New Roman" pitchFamily="18" charset="0"/>
              </a:rPr>
              <a:t>as</a:t>
            </a:r>
            <a:r>
              <a:rPr lang="en" sz="2400" dirty="0" smtClean="0">
                <a:effectLst/>
                <a:latin typeface="Times New Roman" pitchFamily="18" charset="0"/>
              </a:rPr>
              <a:t> </a:t>
            </a:r>
            <a:r>
              <a:rPr lang="sr-Latn-RS" sz="2400" dirty="0" smtClean="0">
                <a:effectLst/>
                <a:latin typeface="Times New Roman" pitchFamily="18" charset="0"/>
              </a:rPr>
              <a:t>CR</a:t>
            </a:r>
            <a:r>
              <a:rPr lang="en" sz="2400" dirty="0" smtClean="0">
                <a:effectLst/>
                <a:latin typeface="Times New Roman" pitchFamily="18" charset="0"/>
              </a:rPr>
              <a:t>, P</a:t>
            </a:r>
            <a:r>
              <a:rPr lang="sr-Latn-RS" sz="2400" dirty="0" smtClean="0">
                <a:effectLst/>
                <a:latin typeface="Times New Roman" pitchFamily="18" charset="0"/>
              </a:rPr>
              <a:t>R</a:t>
            </a:r>
            <a:r>
              <a:rPr lang="en" sz="2400" dirty="0" smtClean="0">
                <a:effectLst/>
                <a:latin typeface="Times New Roman" pitchFamily="18" charset="0"/>
              </a:rPr>
              <a:t> or P</a:t>
            </a:r>
            <a:r>
              <a:rPr lang="sr-Latn-RS" sz="2400" dirty="0" smtClean="0">
                <a:effectLst/>
                <a:latin typeface="Times New Roman" pitchFamily="18" charset="0"/>
              </a:rPr>
              <a:t>D</a:t>
            </a:r>
            <a:endParaRPr lang="en" sz="2400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smtClean="0">
                <a:solidFill>
                  <a:schemeClr val="hlink"/>
                </a:solidFill>
                <a:latin typeface="Times New Roman" pitchFamily="18" charset="0"/>
              </a:rPr>
              <a:t>PROGNOSIS - NSCLC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571625"/>
            <a:ext cx="8786813" cy="50720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I stage disease :</a:t>
            </a:r>
            <a:r>
              <a:rPr lang="en" sz="2400" dirty="0" smtClean="0">
                <a:latin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</a:rPr>
              <a:t>5 -</a:t>
            </a:r>
            <a:r>
              <a:rPr lang="en" sz="2400" dirty="0" smtClean="0">
                <a:effectLst/>
                <a:latin typeface="Times New Roman" pitchFamily="18" charset="0"/>
              </a:rPr>
              <a:t> years survival after surg</a:t>
            </a:r>
            <a:r>
              <a:rPr lang="sr-Latn-RS" sz="2400" dirty="0" smtClean="0">
                <a:effectLst/>
                <a:latin typeface="Times New Roman" pitchFamily="18" charset="0"/>
              </a:rPr>
              <a:t>ical</a:t>
            </a:r>
            <a:r>
              <a:rPr lang="en" sz="2400" dirty="0" smtClean="0">
                <a:effectLst/>
                <a:latin typeface="Times New Roman" pitchFamily="18" charset="0"/>
              </a:rPr>
              <a:t> resection </a:t>
            </a:r>
            <a:r>
              <a:rPr lang="sr-Latn-RS" sz="2400" dirty="0" smtClean="0">
                <a:effectLst/>
                <a:latin typeface="Times New Roman" pitchFamily="18" charset="0"/>
              </a:rPr>
              <a:t>is around</a:t>
            </a:r>
            <a:r>
              <a:rPr lang="en" sz="2400" dirty="0" smtClean="0">
                <a:effectLst/>
                <a:latin typeface="Times New Roman" pitchFamily="18" charset="0"/>
              </a:rPr>
              <a:t> </a:t>
            </a:r>
            <a:r>
              <a:rPr lang="en" sz="2400" b="1" dirty="0" smtClean="0">
                <a:effectLst/>
                <a:latin typeface="Times New Roman" pitchFamily="18" charset="0"/>
              </a:rPr>
              <a:t>60-70%.</a:t>
            </a:r>
            <a:endParaRPr lang="sr-Latn-CS" sz="2400" b="1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II stage disease </a:t>
            </a:r>
            <a:r>
              <a:rPr lang="en" sz="2400" dirty="0" smtClean="0">
                <a:latin typeface="Times New Roman" pitchFamily="18" charset="0"/>
              </a:rPr>
              <a:t>: </a:t>
            </a:r>
            <a:r>
              <a:rPr lang="en" sz="2400" dirty="0" smtClean="0">
                <a:effectLst/>
                <a:latin typeface="Times New Roman" pitchFamily="18" charset="0"/>
              </a:rPr>
              <a:t>treated patients </a:t>
            </a:r>
            <a:r>
              <a:rPr lang="sr-Latn-RS" sz="2400" dirty="0" smtClean="0">
                <a:effectLst/>
                <a:latin typeface="Times New Roman" pitchFamily="18" charset="0"/>
              </a:rPr>
              <a:t>in stage </a:t>
            </a:r>
            <a:r>
              <a:rPr lang="en" sz="2400" dirty="0" smtClean="0">
                <a:effectLst/>
                <a:latin typeface="Times New Roman" pitchFamily="18" charset="0"/>
              </a:rPr>
              <a:t>II </a:t>
            </a:r>
            <a:r>
              <a:rPr lang="sr-Latn-RS" sz="2400" dirty="0" smtClean="0">
                <a:effectLst/>
                <a:latin typeface="Times New Roman" pitchFamily="18" charset="0"/>
              </a:rPr>
              <a:t>disease</a:t>
            </a:r>
            <a:r>
              <a:rPr lang="en" sz="2400" dirty="0" smtClean="0">
                <a:effectLst/>
                <a:latin typeface="Times New Roman" pitchFamily="18" charset="0"/>
              </a:rPr>
              <a:t> have got in total </a:t>
            </a:r>
            <a:r>
              <a:rPr lang="sr-Latn-RS" sz="2400" dirty="0" smtClean="0">
                <a:effectLst/>
                <a:latin typeface="Times New Roman" pitchFamily="18" charset="0"/>
              </a:rPr>
              <a:t>5 -</a:t>
            </a:r>
            <a:r>
              <a:rPr lang="en" sz="2400" dirty="0" smtClean="0">
                <a:effectLst/>
                <a:latin typeface="Times New Roman" pitchFamily="18" charset="0"/>
              </a:rPr>
              <a:t> years survival </a:t>
            </a:r>
            <a:r>
              <a:rPr lang="sr-Latn-RS" sz="2400" dirty="0" smtClean="0">
                <a:effectLst/>
                <a:latin typeface="Times New Roman" pitchFamily="18" charset="0"/>
              </a:rPr>
              <a:t>rate at</a:t>
            </a:r>
            <a:r>
              <a:rPr lang="en" sz="2400" dirty="0" smtClean="0">
                <a:effectLst/>
                <a:latin typeface="Times New Roman" pitchFamily="18" charset="0"/>
              </a:rPr>
              <a:t> </a:t>
            </a:r>
            <a:r>
              <a:rPr lang="en" sz="2400" b="1" dirty="0" smtClean="0">
                <a:effectLst/>
                <a:latin typeface="Times New Roman" pitchFamily="18" charset="0"/>
              </a:rPr>
              <a:t>40-50%.</a:t>
            </a:r>
            <a:endParaRPr lang="sr-Latn-CS" sz="2400" b="1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IIIa stage (minimum)</a:t>
            </a:r>
            <a:r>
              <a:rPr lang="sr-Latn-RS" sz="240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:</a:t>
            </a:r>
            <a:r>
              <a:rPr lang="en" sz="2400" dirty="0" smtClean="0">
                <a:latin typeface="Times New Roman" pitchFamily="18" charset="0"/>
              </a:rPr>
              <a:t> </a:t>
            </a:r>
            <a:r>
              <a:rPr lang="en" sz="2400" dirty="0" smtClean="0">
                <a:effectLst/>
                <a:latin typeface="Times New Roman" pitchFamily="18" charset="0"/>
              </a:rPr>
              <a:t>in total </a:t>
            </a:r>
            <a:r>
              <a:rPr lang="sr-Latn-RS" sz="2400" dirty="0" smtClean="0">
                <a:effectLst/>
                <a:latin typeface="Times New Roman" pitchFamily="18" charset="0"/>
              </a:rPr>
              <a:t>5 -</a:t>
            </a:r>
            <a:r>
              <a:rPr lang="en" sz="2400" dirty="0" smtClean="0">
                <a:effectLst/>
                <a:latin typeface="Times New Roman" pitchFamily="18" charset="0"/>
              </a:rPr>
              <a:t> years </a:t>
            </a:r>
            <a:r>
              <a:rPr lang="sr-Latn-RS" sz="2400" dirty="0" smtClean="0">
                <a:effectLst/>
                <a:latin typeface="Times New Roman" pitchFamily="18" charset="0"/>
              </a:rPr>
              <a:t>s</a:t>
            </a:r>
            <a:r>
              <a:rPr lang="en" sz="2400" dirty="0" smtClean="0">
                <a:effectLst/>
                <a:latin typeface="Times New Roman" pitchFamily="18" charset="0"/>
              </a:rPr>
              <a:t>urvival </a:t>
            </a:r>
            <a:r>
              <a:rPr lang="sr-Latn-RS" sz="2400" dirty="0" smtClean="0">
                <a:effectLst/>
                <a:latin typeface="Times New Roman" pitchFamily="18" charset="0"/>
              </a:rPr>
              <a:t>for </a:t>
            </a:r>
            <a:r>
              <a:rPr lang="en" sz="2400" dirty="0" smtClean="0">
                <a:effectLst/>
                <a:latin typeface="Times New Roman" pitchFamily="18" charset="0"/>
              </a:rPr>
              <a:t>treated </a:t>
            </a:r>
            <a:r>
              <a:rPr lang="sr-Latn-RS" sz="2400" dirty="0" smtClean="0">
                <a:effectLst/>
                <a:latin typeface="Times New Roman" pitchFamily="18" charset="0"/>
              </a:rPr>
              <a:t>p</a:t>
            </a:r>
            <a:r>
              <a:rPr lang="en" sz="2400" dirty="0" smtClean="0">
                <a:effectLst/>
                <a:latin typeface="Times New Roman" pitchFamily="18" charset="0"/>
              </a:rPr>
              <a:t>atient</a:t>
            </a:r>
            <a:r>
              <a:rPr lang="sr-Latn-RS" sz="2400" dirty="0" smtClean="0">
                <a:effectLst/>
                <a:latin typeface="Times New Roman" pitchFamily="18" charset="0"/>
              </a:rPr>
              <a:t>s</a:t>
            </a:r>
            <a:r>
              <a:rPr lang="en" sz="2400" dirty="0" smtClean="0">
                <a:effectLst/>
                <a:latin typeface="Times New Roman" pitchFamily="18" charset="0"/>
              </a:rPr>
              <a:t> is </a:t>
            </a:r>
            <a:r>
              <a:rPr lang="sr-Latn-RS" sz="2400" dirty="0" smtClean="0">
                <a:effectLst/>
                <a:latin typeface="Times New Roman" pitchFamily="18" charset="0"/>
              </a:rPr>
              <a:t>around </a:t>
            </a:r>
            <a:r>
              <a:rPr lang="en" sz="2400" b="1" dirty="0" smtClean="0">
                <a:effectLst/>
                <a:latin typeface="Times New Roman" pitchFamily="18" charset="0"/>
              </a:rPr>
              <a:t>15-30%.</a:t>
            </a:r>
            <a:endParaRPr lang="sr-Latn-CS" sz="2400" b="1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IIIa and IIIb (local</a:t>
            </a:r>
            <a:r>
              <a:rPr lang="sr-Latn-RS" sz="2400" dirty="0" smtClean="0">
                <a:solidFill>
                  <a:schemeClr val="hlink"/>
                </a:solidFill>
                <a:latin typeface="Times New Roman" pitchFamily="18" charset="0"/>
              </a:rPr>
              <a:t>ly</a:t>
            </a: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sr-Latn-RS" sz="2400" dirty="0" smtClean="0">
                <a:solidFill>
                  <a:schemeClr val="hlink"/>
                </a:solidFill>
                <a:latin typeface="Times New Roman" pitchFamily="18" charset="0"/>
              </a:rPr>
              <a:t>advanced</a:t>
            </a: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 disease)</a:t>
            </a:r>
            <a:r>
              <a:rPr lang="sr-Latn-RS" sz="240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:</a:t>
            </a:r>
            <a:r>
              <a:rPr lang="en" sz="2400" dirty="0" smtClean="0">
                <a:latin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</a:rPr>
              <a:t>5 -</a:t>
            </a:r>
            <a:r>
              <a:rPr lang="en" sz="2400" dirty="0" smtClean="0">
                <a:effectLst/>
                <a:latin typeface="Times New Roman" pitchFamily="18" charset="0"/>
              </a:rPr>
              <a:t> years survival is </a:t>
            </a:r>
            <a:r>
              <a:rPr lang="sr-Latn-RS" sz="2400" dirty="0" smtClean="0">
                <a:effectLst/>
                <a:latin typeface="Times New Roman" pitchFamily="18" charset="0"/>
              </a:rPr>
              <a:t>around </a:t>
            </a:r>
            <a:r>
              <a:rPr lang="en" sz="2400" b="1" dirty="0" smtClean="0">
                <a:effectLst/>
                <a:latin typeface="Times New Roman" pitchFamily="18" charset="0"/>
              </a:rPr>
              <a:t>5-20%.</a:t>
            </a:r>
            <a:endParaRPr lang="sr-Latn-CS" sz="2400" b="1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sz="24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IV stage (metastatic disease)</a:t>
            </a:r>
            <a:r>
              <a:rPr lang="sr-Latn-RS" sz="240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" sz="2400" dirty="0" smtClean="0">
                <a:solidFill>
                  <a:schemeClr val="hlink"/>
                </a:solidFill>
                <a:latin typeface="Times New Roman" pitchFamily="18" charset="0"/>
              </a:rPr>
              <a:t>:</a:t>
            </a:r>
            <a:r>
              <a:rPr lang="en" sz="2400" dirty="0" smtClean="0">
                <a:latin typeface="Times New Roman" pitchFamily="18" charset="0"/>
              </a:rPr>
              <a:t> </a:t>
            </a:r>
            <a:r>
              <a:rPr lang="sr-Latn-RS" sz="2400" dirty="0" smtClean="0">
                <a:effectLst/>
                <a:latin typeface="Times New Roman" pitchFamily="18" charset="0"/>
              </a:rPr>
              <a:t>5 -</a:t>
            </a:r>
            <a:r>
              <a:rPr lang="en" sz="2400" dirty="0" smtClean="0">
                <a:effectLst/>
                <a:latin typeface="Times New Roman" pitchFamily="18" charset="0"/>
              </a:rPr>
              <a:t> years survival is </a:t>
            </a:r>
            <a:r>
              <a:rPr lang="sr-Latn-RS" sz="2400" dirty="0" smtClean="0">
                <a:effectLst/>
                <a:latin typeface="Times New Roman" pitchFamily="18" charset="0"/>
              </a:rPr>
              <a:t>less than</a:t>
            </a:r>
            <a:r>
              <a:rPr lang="en" sz="2400" dirty="0" smtClean="0">
                <a:effectLst/>
                <a:latin typeface="Times New Roman" pitchFamily="18" charset="0"/>
              </a:rPr>
              <a:t> </a:t>
            </a:r>
            <a:r>
              <a:rPr lang="en" sz="2400" b="1" dirty="0" smtClean="0">
                <a:effectLst/>
                <a:latin typeface="Times New Roman" pitchFamily="18" charset="0"/>
              </a:rPr>
              <a:t>5%.</a:t>
            </a:r>
            <a:endParaRPr lang="sr-Latn-CS" sz="2400" b="1" dirty="0" smtClean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PROGNOSIS - SCLC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785938"/>
            <a:ext cx="8715375" cy="4429125"/>
          </a:xfrm>
        </p:spPr>
        <p:txBody>
          <a:bodyPr/>
          <a:lstStyle/>
          <a:p>
            <a:pPr eaLnBrk="1" hangingPunct="1"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limited disease :</a:t>
            </a:r>
            <a:r>
              <a:rPr lang="en" sz="2400" dirty="0" smtClean="0">
                <a:effectLst/>
                <a:latin typeface="Times New Roman" pitchFamily="18" charset="0"/>
              </a:rPr>
              <a:t> treated patients have </a:t>
            </a:r>
            <a:r>
              <a:rPr lang="sr-Latn-RS" sz="2400" dirty="0" smtClean="0">
                <a:effectLst/>
                <a:latin typeface="Times New Roman" pitchFamily="18" charset="0"/>
              </a:rPr>
              <a:t>2 - year</a:t>
            </a:r>
            <a:r>
              <a:rPr lang="en" sz="2400" dirty="0" smtClean="0">
                <a:effectLst/>
                <a:latin typeface="Times New Roman" pitchFamily="18" charset="0"/>
              </a:rPr>
              <a:t> survival from 20-30%, </a:t>
            </a:r>
            <a:r>
              <a:rPr lang="sr-Latn-RS" sz="2400" dirty="0" smtClean="0">
                <a:effectLst/>
                <a:latin typeface="Times New Roman" pitchFamily="18" charset="0"/>
              </a:rPr>
              <a:t>and</a:t>
            </a:r>
            <a:r>
              <a:rPr lang="en" sz="2400" dirty="0" smtClean="0">
                <a:effectLst/>
                <a:latin typeface="Times New Roman" pitchFamily="18" charset="0"/>
              </a:rPr>
              <a:t> five years </a:t>
            </a:r>
            <a:r>
              <a:rPr lang="sr-Latn-RS" sz="2400" dirty="0" smtClean="0">
                <a:effectLst/>
                <a:latin typeface="Times New Roman" pitchFamily="18" charset="0"/>
              </a:rPr>
              <a:t>survival</a:t>
            </a:r>
            <a:r>
              <a:rPr lang="en" sz="2400" dirty="0" smtClean="0">
                <a:effectLst/>
                <a:latin typeface="Times New Roman" pitchFamily="18" charset="0"/>
              </a:rPr>
              <a:t> from 10-15%</a:t>
            </a:r>
            <a:endParaRPr lang="sr-Latn-CS" sz="2400" dirty="0" smtClean="0">
              <a:effectLst/>
              <a:latin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800" dirty="0" smtClean="0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ex</a:t>
            </a:r>
            <a:r>
              <a:rPr lang="sr-Latn-RS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panded</a:t>
            </a:r>
            <a:r>
              <a:rPr lang="en" sz="2400" b="1" dirty="0" smtClean="0">
                <a:solidFill>
                  <a:schemeClr val="hlink"/>
                </a:solidFill>
                <a:effectLst/>
                <a:latin typeface="Times New Roman" pitchFamily="18" charset="0"/>
              </a:rPr>
              <a:t> disease :</a:t>
            </a:r>
            <a:r>
              <a:rPr lang="en" sz="2400" dirty="0" smtClean="0">
                <a:effectLst/>
                <a:latin typeface="Times New Roman" pitchFamily="18" charset="0"/>
              </a:rPr>
              <a:t> less </a:t>
            </a:r>
            <a:r>
              <a:rPr lang="sr-Latn-RS" sz="2400" dirty="0" smtClean="0">
                <a:effectLst/>
                <a:latin typeface="Times New Roman" pitchFamily="18" charset="0"/>
              </a:rPr>
              <a:t>than</a:t>
            </a:r>
            <a:r>
              <a:rPr lang="en" sz="2400" dirty="0" smtClean="0">
                <a:effectLst/>
                <a:latin typeface="Times New Roman" pitchFamily="18" charset="0"/>
              </a:rPr>
              <a:t> 5% of patients with ex</a:t>
            </a:r>
            <a:r>
              <a:rPr lang="sr-Latn-RS" sz="2400" dirty="0" smtClean="0">
                <a:effectLst/>
                <a:latin typeface="Times New Roman" pitchFamily="18" charset="0"/>
              </a:rPr>
              <a:t>tended</a:t>
            </a:r>
            <a:r>
              <a:rPr lang="en" sz="2400" dirty="0" smtClean="0">
                <a:effectLst/>
                <a:latin typeface="Times New Roman" pitchFamily="18" charset="0"/>
              </a:rPr>
              <a:t> SCLC liv</a:t>
            </a:r>
            <a:r>
              <a:rPr lang="sr-Latn-RS" sz="2400" dirty="0" smtClean="0">
                <a:effectLst/>
                <a:latin typeface="Times New Roman" pitchFamily="18" charset="0"/>
              </a:rPr>
              <a:t>e</a:t>
            </a:r>
            <a:r>
              <a:rPr lang="en" sz="2400" dirty="0" smtClean="0">
                <a:effectLst/>
                <a:latin typeface="Times New Roman" pitchFamily="18" charset="0"/>
              </a:rPr>
              <a:t> longer </a:t>
            </a:r>
            <a:r>
              <a:rPr lang="sr-Latn-RS" sz="2400" dirty="0" smtClean="0">
                <a:effectLst/>
                <a:latin typeface="Times New Roman" pitchFamily="18" charset="0"/>
              </a:rPr>
              <a:t>than</a:t>
            </a:r>
            <a:r>
              <a:rPr lang="en" sz="2400" dirty="0" smtClean="0">
                <a:effectLst/>
                <a:latin typeface="Times New Roman" pitchFamily="18" charset="0"/>
              </a:rPr>
              <a:t> two years</a:t>
            </a:r>
            <a:r>
              <a:rPr lang="en" sz="2400" dirty="0" smtClean="0">
                <a:effectLst/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/>
          <a:lstStyle/>
          <a:p>
            <a:r>
              <a:rPr lang="sr-Cyrl-RS" dirty="0" smtClean="0"/>
              <a:t/>
            </a:r>
            <a:br>
              <a:rPr lang="sr-Cyrl-RS" dirty="0" smtClean="0"/>
            </a:br>
            <a:r>
              <a:rPr lang="e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07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640960" cy="1224136"/>
          </a:xfrm>
        </p:spPr>
        <p:txBody>
          <a:bodyPr/>
          <a:lstStyle/>
          <a:p>
            <a:r>
              <a:rPr lang="en" sz="2400" dirty="0" smtClean="0">
                <a:solidFill>
                  <a:srgbClr val="FFCC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REGIONAL INCIDENCE OF LUNG CARCINOMA IN 2020</a:t>
            </a:r>
            <a:endParaRPr lang="sr-Latn-RS" sz="2400" dirty="0">
              <a:solidFill>
                <a:srgbClr val="FFCC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572" y="1772816"/>
            <a:ext cx="4618856" cy="436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65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b="0" smtClean="0">
                <a:solidFill>
                  <a:schemeClr val="tx1"/>
                </a:solidFill>
              </a:rPr>
              <a:t> </a:t>
            </a:r>
            <a:r>
              <a:rPr lang="en" sz="3600" smtClean="0">
                <a:solidFill>
                  <a:schemeClr val="tx1"/>
                </a:solidFill>
                <a:latin typeface="Times New Roman" pitchFamily="18" charset="0"/>
              </a:rPr>
              <a:t>ETIOLOGICAL FACTORS</a:t>
            </a:r>
            <a:endParaRPr lang="en-US" sz="360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8229600" cy="4525963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defRPr/>
            </a:pPr>
            <a:r>
              <a:rPr lang="sr-Latn-RS" sz="2400" b="1" dirty="0" smtClean="0">
                <a:latin typeface="Times New Roman" pitchFamily="18" charset="0"/>
              </a:rPr>
              <a:t>Tobacco s</a:t>
            </a:r>
            <a:r>
              <a:rPr lang="en" sz="2400" b="1" dirty="0" smtClean="0">
                <a:latin typeface="Times New Roman" pitchFamily="18" charset="0"/>
              </a:rPr>
              <a:t>moking</a:t>
            </a:r>
            <a:endParaRPr lang="sr-Latn-C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Inhalation </a:t>
            </a:r>
            <a:r>
              <a:rPr lang="sr-Latn-RS" sz="2400" b="1" dirty="0" smtClean="0">
                <a:latin typeface="Times New Roman" pitchFamily="18" charset="0"/>
              </a:rPr>
              <a:t>of </a:t>
            </a:r>
            <a:r>
              <a:rPr lang="en" sz="2400" b="1" dirty="0" smtClean="0">
                <a:latin typeface="Times New Roman" pitchFamily="18" charset="0"/>
              </a:rPr>
              <a:t>other particle</a:t>
            </a:r>
            <a:r>
              <a:rPr lang="sr-Latn-RS" sz="2400" b="1" dirty="0" smtClean="0">
                <a:latin typeface="Times New Roman" pitchFamily="18" charset="0"/>
              </a:rPr>
              <a:t>s</a:t>
            </a:r>
            <a:r>
              <a:rPr lang="en" sz="2400" b="1" dirty="0" smtClean="0">
                <a:latin typeface="Times New Roman" pitchFamily="18" charset="0"/>
              </a:rPr>
              <a:t> and chemical substances</a:t>
            </a:r>
            <a:endParaRPr lang="sr-Latn-C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Times New Roman" pitchFamily="18" charset="0"/>
              </a:rPr>
              <a:t>       </a:t>
            </a:r>
            <a:r>
              <a:rPr lang="sr-Latn-RS" sz="2400" dirty="0" smtClean="0">
                <a:latin typeface="Times New Roman" pitchFamily="18" charset="0"/>
              </a:rPr>
              <a:t> </a:t>
            </a:r>
            <a:r>
              <a:rPr lang="en" sz="2400" dirty="0" smtClean="0">
                <a:latin typeface="Times New Roman" pitchFamily="18" charset="0"/>
              </a:rPr>
              <a:t>asbestos, nickel, chromium, arsenic, silicon, coal dust, lipids,  hydrocarbons, mustard gas </a:t>
            </a:r>
            <a:r>
              <a:rPr lang="sr-Latn-RS" sz="2400" dirty="0" smtClean="0">
                <a:latin typeface="Times New Roman" pitchFamily="18" charset="0"/>
              </a:rPr>
              <a:t>(iperit)</a:t>
            </a:r>
            <a:endParaRPr lang="en" sz="2400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Radiation</a:t>
            </a:r>
            <a:endParaRPr lang="sr-Latn-C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Viral infection</a:t>
            </a:r>
            <a:endParaRPr lang="sr-Latn-C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Pulmonary fibrosis</a:t>
            </a:r>
            <a:endParaRPr lang="sr-Latn-C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Other pulmonary diseases</a:t>
            </a:r>
            <a:endParaRPr lang="sr-Latn-C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F</a:t>
            </a:r>
            <a:r>
              <a:rPr lang="sr-Latn-RS" sz="2400" b="1" dirty="0" smtClean="0">
                <a:latin typeface="Times New Roman" pitchFamily="18" charset="0"/>
              </a:rPr>
              <a:t>ood f</a:t>
            </a:r>
            <a:r>
              <a:rPr lang="en" sz="2400" b="1" dirty="0" smtClean="0">
                <a:latin typeface="Times New Roman" pitchFamily="18" charset="0"/>
              </a:rPr>
              <a:t>actor</a:t>
            </a:r>
            <a:endParaRPr lang="sr-Latn-R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Genetical factors</a:t>
            </a:r>
            <a:endParaRPr lang="sr-Latn-C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defRPr/>
            </a:pPr>
            <a:r>
              <a:rPr lang="en" sz="2400" b="1" dirty="0" smtClean="0">
                <a:latin typeface="Times New Roman" pitchFamily="18" charset="0"/>
              </a:rPr>
              <a:t>Immunological factors</a:t>
            </a:r>
            <a:endParaRPr lang="en-US" sz="24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4000" dirty="0" smtClean="0">
                <a:latin typeface="Times New Roman" pitchFamily="18" charset="0"/>
              </a:rPr>
              <a:t>SMOKING is a </a:t>
            </a:r>
            <a:r>
              <a:rPr lang="sr-Latn-RS" sz="4000" dirty="0" smtClean="0">
                <a:latin typeface="Times New Roman" pitchFamily="18" charset="0"/>
              </a:rPr>
              <a:t>risk </a:t>
            </a:r>
            <a:r>
              <a:rPr lang="en" sz="4000" dirty="0" smtClean="0">
                <a:latin typeface="Times New Roman" pitchFamily="18" charset="0"/>
              </a:rPr>
              <a:t>factor</a:t>
            </a:r>
            <a:endParaRPr lang="sr-Latn-CS" sz="4000" dirty="0" smtClean="0">
              <a:latin typeface="Times New Roman" pitchFamily="18" charset="0"/>
            </a:endParaRP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1" y="2348879"/>
            <a:ext cx="3600401" cy="366139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800" b="1" dirty="0" smtClean="0"/>
              <a:t>    </a:t>
            </a:r>
            <a:r>
              <a:rPr lang="en" sz="2000" b="1" dirty="0" smtClean="0">
                <a:effectLst/>
                <a:latin typeface="Times New Roman" pitchFamily="18" charset="0"/>
                <a:cs typeface="Times New Roman" pitchFamily="18" charset="0"/>
              </a:rPr>
              <a:t>Relative risk from dying</a:t>
            </a:r>
            <a:r>
              <a:rPr lang="sr-Latn-RS" sz="2000" b="1" dirty="0" smtClean="0">
                <a:effectLst/>
                <a:latin typeface="Times New Roman" pitchFamily="18" charset="0"/>
                <a:cs typeface="Times New Roman" pitchFamily="18" charset="0"/>
              </a:rPr>
              <a:t> from lung</a:t>
            </a:r>
            <a:r>
              <a:rPr lang="en" sz="2000" b="1" dirty="0" smtClean="0">
                <a:effectLst/>
                <a:latin typeface="Times New Roman" pitchFamily="18" charset="0"/>
                <a:cs typeface="Times New Roman" pitchFamily="18" charset="0"/>
              </a:rPr>
              <a:t> carcinoma in dependencies from the number</a:t>
            </a:r>
            <a:r>
              <a:rPr lang="sr-Latn-RS" sz="2000" b="1" dirty="0" smtClean="0">
                <a:effectLst/>
                <a:latin typeface="Times New Roman" pitchFamily="18" charset="0"/>
                <a:cs typeface="Times New Roman" pitchFamily="18" charset="0"/>
              </a:rPr>
              <a:t> of</a:t>
            </a:r>
            <a:r>
              <a:rPr lang="en" sz="2000" b="1" dirty="0" smtClean="0">
                <a:effectLst/>
                <a:latin typeface="Times New Roman" pitchFamily="18" charset="0"/>
                <a:cs typeface="Times New Roman" pitchFamily="18" charset="0"/>
              </a:rPr>
              <a:t> smoked cigarette</a:t>
            </a:r>
            <a:r>
              <a:rPr lang="sr-Latn-RS" sz="2000" b="1" dirty="0" smtClean="0">
                <a:effectLst/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" sz="20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000" b="1" dirty="0" smtClean="0">
                <a:effectLst/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" sz="2000" b="1" dirty="0" smtClean="0">
                <a:effectLst/>
                <a:latin typeface="Times New Roman" pitchFamily="18" charset="0"/>
                <a:cs typeface="Times New Roman" pitchFamily="18" charset="0"/>
              </a:rPr>
              <a:t> day</a:t>
            </a:r>
            <a:r>
              <a:rPr lang="en" sz="28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sz="2800" b="1" dirty="0" smtClean="0"/>
          </a:p>
        </p:txBody>
      </p:sp>
      <p:graphicFrame>
        <p:nvGraphicFramePr>
          <p:cNvPr id="130086" name="Group 3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39144380"/>
              </p:ext>
            </p:extLst>
          </p:nvPr>
        </p:nvGraphicFramePr>
        <p:xfrm>
          <a:off x="4211638" y="2349500"/>
          <a:ext cx="4397375" cy="4310063"/>
        </p:xfrm>
        <a:graphic>
          <a:graphicData uri="http://schemas.openxmlformats.org/drawingml/2006/table">
            <a:tbl>
              <a:tblPr/>
              <a:tblGrid>
                <a:gridCol w="2928937"/>
                <a:gridCol w="1468438"/>
              </a:tblGrid>
              <a:tr h="15398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Number of cigarettes per day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1270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Relative</a:t>
                      </a:r>
                      <a:r>
                        <a:rPr kumimoji="0" lang="sr-Latn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risk</a:t>
                      </a:r>
                      <a:endParaRPr kumimoji="0" lang="sr-Latn-C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920750">
                <a:tc gridSpan="2"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Non-smokers </a:t>
                      </a:r>
                      <a:r>
                        <a:rPr kumimoji="0" lang="sr-Latn-R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</a:t>
                      </a: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923925">
                <a:tc gridSpan="2"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Smokers up to 20 cigarettes</a:t>
                      </a:r>
                      <a:r>
                        <a:rPr kumimoji="0" lang="sr-Latn-R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/d            </a:t>
                      </a: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14.0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925513">
                <a:tc gridSpan="2"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Smokers over 20 cigarettes</a:t>
                      </a:r>
                      <a:r>
                        <a:rPr kumimoji="0" lang="sr-Latn-R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/d              </a:t>
                      </a:r>
                      <a:r>
                        <a:rPr kumimoji="0" lang="e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25.1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4000" dirty="0" smtClean="0">
                <a:latin typeface="Times New Roman" pitchFamily="18" charset="0"/>
              </a:rPr>
              <a:t>SMOKING is a </a:t>
            </a:r>
            <a:r>
              <a:rPr lang="sr-Latn-RS" sz="4000" dirty="0" smtClean="0">
                <a:latin typeface="Times New Roman" pitchFamily="18" charset="0"/>
              </a:rPr>
              <a:t>risk </a:t>
            </a:r>
            <a:r>
              <a:rPr lang="en" sz="4000" dirty="0" smtClean="0">
                <a:latin typeface="Times New Roman" pitchFamily="18" charset="0"/>
              </a:rPr>
              <a:t>factor</a:t>
            </a:r>
            <a:endParaRPr lang="sr-Latn-CS" sz="4000" dirty="0" smtClean="0">
              <a:latin typeface="Times New Roman" pitchFamily="18" charset="0"/>
            </a:endParaRP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2875" y="1628800"/>
            <a:ext cx="3709045" cy="449736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" sz="2000" b="1" dirty="0" smtClean="0"/>
              <a:t>     </a:t>
            </a:r>
            <a:r>
              <a:rPr lang="en" sz="2000" b="1" dirty="0" smtClean="0">
                <a:effectLst/>
                <a:latin typeface="Times New Roman" pitchFamily="18" charset="0"/>
                <a:cs typeface="Times New Roman" pitchFamily="18" charset="0"/>
              </a:rPr>
              <a:t>Relative risk from dying from</a:t>
            </a:r>
            <a:r>
              <a:rPr lang="sr-Latn-RS" sz="2000" b="1" dirty="0" smtClean="0">
                <a:effectLst/>
                <a:latin typeface="Times New Roman" pitchFamily="18" charset="0"/>
                <a:cs typeface="Times New Roman" pitchFamily="18" charset="0"/>
              </a:rPr>
              <a:t> lung</a:t>
            </a:r>
            <a:r>
              <a:rPr lang="en" sz="2000" b="1" dirty="0" smtClean="0">
                <a:effectLst/>
                <a:latin typeface="Times New Roman" pitchFamily="18" charset="0"/>
                <a:cs typeface="Times New Roman" pitchFamily="18" charset="0"/>
              </a:rPr>
              <a:t> carcinoma after </a:t>
            </a:r>
            <a:r>
              <a:rPr lang="sr-Latn-RS" sz="2000" b="1" dirty="0" smtClean="0">
                <a:effectLst/>
                <a:latin typeface="Times New Roman" pitchFamily="18" charset="0"/>
                <a:cs typeface="Times New Roman" pitchFamily="18" charset="0"/>
              </a:rPr>
              <a:t>smoking </a:t>
            </a:r>
            <a:r>
              <a:rPr lang="en" sz="2000" b="1" dirty="0" smtClean="0">
                <a:effectLst/>
                <a:latin typeface="Times New Roman" pitchFamily="18" charset="0"/>
                <a:cs typeface="Times New Roman" pitchFamily="18" charset="0"/>
              </a:rPr>
              <a:t>cessation </a:t>
            </a:r>
          </a:p>
        </p:txBody>
      </p:sp>
      <p:graphicFrame>
        <p:nvGraphicFramePr>
          <p:cNvPr id="132174" name="Group 7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37064344"/>
              </p:ext>
            </p:extLst>
          </p:nvPr>
        </p:nvGraphicFramePr>
        <p:xfrm>
          <a:off x="4648200" y="1600200"/>
          <a:ext cx="4038600" cy="4525964"/>
        </p:xfrm>
        <a:graphic>
          <a:graphicData uri="http://schemas.openxmlformats.org/drawingml/2006/table">
            <a:tbl>
              <a:tblPr/>
              <a:tblGrid>
                <a:gridCol w="2200275"/>
                <a:gridCol w="1838325"/>
              </a:tblGrid>
              <a:tr h="113188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Years after quitting smoking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1270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Relative risk</a:t>
                      </a:r>
                      <a:endParaRPr kumimoji="0" lang="sr-Latn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6746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0</a:t>
                      </a:r>
                      <a:endParaRPr kumimoji="0" lang="sr-Latn-C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15.8</a:t>
                      </a:r>
                      <a:endParaRPr kumimoji="0" lang="sr-Latn-C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1 - 4</a:t>
                      </a:r>
                      <a:endParaRPr kumimoji="0" lang="sr-Latn-C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16.0</a:t>
                      </a:r>
                      <a:endParaRPr kumimoji="0" lang="sr-Latn-C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5 - 9</a:t>
                      </a:r>
                      <a:endParaRPr kumimoji="0" lang="sr-Latn-C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5.8</a:t>
                      </a:r>
                      <a:endParaRPr kumimoji="0" lang="sr-Latn-C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10 -14</a:t>
                      </a:r>
                      <a:endParaRPr kumimoji="0" lang="sr-Latn-C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5.3</a:t>
                      </a:r>
                      <a:endParaRPr kumimoji="0" lang="sr-Latn-C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15 +</a:t>
                      </a:r>
                      <a:endParaRPr kumimoji="0" lang="sr-Latn-C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2.0</a:t>
                      </a:r>
                      <a:endParaRPr kumimoji="0" lang="sr-Latn-C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Bilboard.p3d 0"/>
  <p:tag name="POWER3D OPTIONS" val="Medium "/>
  <p:tag name="POWER3D SOUND" val="Turning Billboar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Bilboard.p3d 0"/>
  <p:tag name="POWER3D OPTIONS" val="Medium "/>
  <p:tag name="POWER3D SOUND" val="Turning Billboar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Bilboard.p3d 0"/>
  <p:tag name="POWER3D OPTIONS" val="Medium "/>
  <p:tag name="POWER3D SOUND" val="Turning Billboar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Bilboard.p3d 0"/>
  <p:tag name="POWER3D OPTIONS" val="Medium "/>
  <p:tag name="POWER3D SOUND" val="Turning Billboar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Bilboard.p3d 0"/>
  <p:tag name="POWER3D OPTIONS" val="Medium "/>
  <p:tag name="POWER3D SOUND" val="Turning Billboard"/>
</p:tagLst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2560</TotalTime>
  <Words>2264</Words>
  <Application>Microsoft Office PowerPoint</Application>
  <PresentationFormat>On-screen Show (4:3)</PresentationFormat>
  <Paragraphs>482</Paragraphs>
  <Slides>57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3" baseType="lpstr">
      <vt:lpstr>Arial</vt:lpstr>
      <vt:lpstr>Garamond</vt:lpstr>
      <vt:lpstr>Swis721 Ex BT</vt:lpstr>
      <vt:lpstr>Times New Roman</vt:lpstr>
      <vt:lpstr>Wingdings</vt:lpstr>
      <vt:lpstr>Stream</vt:lpstr>
      <vt:lpstr>UNIVERSITY IN KRAGUJEVAC FACULTY OF MEDICAL SCIENCES  INTEGRATED ACADEMIC MEDICAL STUDIES  Internal medicine</vt:lpstr>
      <vt:lpstr>Lung cancer</vt:lpstr>
      <vt:lpstr>MALIGNANT LUNG TUMORS</vt:lpstr>
      <vt:lpstr>MALIGNANT LUNG TUMORS</vt:lpstr>
      <vt:lpstr>INCIDENCE AND MORTALITY OF CARCINOMA IN 2020</vt:lpstr>
      <vt:lpstr>REGIONAL INCIDENCE OF LUNG CARCINOMA IN 2020</vt:lpstr>
      <vt:lpstr> ETIOLOGICAL FACTORS</vt:lpstr>
      <vt:lpstr>SMOKING is a risk factor</vt:lpstr>
      <vt:lpstr>SMOKING is a risk factor</vt:lpstr>
      <vt:lpstr>SMOKING is a risk factor</vt:lpstr>
      <vt:lpstr>PowerPoint Presentation</vt:lpstr>
      <vt:lpstr>EPIDERMOID CARCINOMA Carcinoma planocellularae</vt:lpstr>
      <vt:lpstr>ADENOCARCINOMA </vt:lpstr>
      <vt:lpstr>MICROCELLULAR CANCER </vt:lpstr>
      <vt:lpstr> MACROCELLULAR CANCER </vt:lpstr>
      <vt:lpstr>CARCINOID </vt:lpstr>
      <vt:lpstr>CLINICAL PRESENTATION</vt:lpstr>
      <vt:lpstr>WHAT DO THE SYMPTOMS DEPEND ON? </vt:lpstr>
      <vt:lpstr>INTRATHORACIC OR LOCAL SYMPTOMS</vt:lpstr>
      <vt:lpstr>INTRATHORACIC OR LOCAL SYMPTOMS</vt:lpstr>
      <vt:lpstr>INTRATHORACIC OR LOCAL SYMPTOMS</vt:lpstr>
      <vt:lpstr>EXTRATORACIC OR METASTATIC SYMPTOMS</vt:lpstr>
      <vt:lpstr>PARANEOPLASTIC SYNDROME</vt:lpstr>
      <vt:lpstr>DIAGNOSTIC METHODS </vt:lpstr>
      <vt:lpstr>DIAGNOSTIC METHODS</vt:lpstr>
      <vt:lpstr>Lung cancer  Diagnosis – X-ray , CT</vt:lpstr>
      <vt:lpstr>  Cancer of the right lung</vt:lpstr>
      <vt:lpstr>Peripheral cancer of the right lung</vt:lpstr>
      <vt:lpstr> Cancer of the right lung, lower lobe</vt:lpstr>
      <vt:lpstr>LUNG CANCER</vt:lpstr>
      <vt:lpstr>LUNG CANCER</vt:lpstr>
      <vt:lpstr>Lung cancer Left lung, lower lobe  X-ray , CT , MRI</vt:lpstr>
      <vt:lpstr>T N M CLASSIFICATION</vt:lpstr>
      <vt:lpstr>T N M CLASSIFICATION</vt:lpstr>
      <vt:lpstr>T N M CLASSIFICATION</vt:lpstr>
      <vt:lpstr>T N M CLASSIFICATION</vt:lpstr>
      <vt:lpstr>Lung cancer (NSCLC)  assessment of expansion and prognostic factors  parameter T</vt:lpstr>
      <vt:lpstr>T N M CLASSIFICATION</vt:lpstr>
      <vt:lpstr>T N M CLASSIFICATION</vt:lpstr>
      <vt:lpstr>TNM</vt:lpstr>
      <vt:lpstr>TNM</vt:lpstr>
      <vt:lpstr>MICROCELLULAR CANCER </vt:lpstr>
      <vt:lpstr>ECOG SCALE - Performance status</vt:lpstr>
      <vt:lpstr>TREATMENT OF NSCLC</vt:lpstr>
      <vt:lpstr>TREATMENT OF NSCLC</vt:lpstr>
      <vt:lpstr>TREATMENT OF NSCLC- III A STADIUM</vt:lpstr>
      <vt:lpstr>TREATMENT OF NSCLC- III A (N2) STAGE</vt:lpstr>
      <vt:lpstr>TREATMENT OF NSCLC- IIIB STAGE</vt:lpstr>
      <vt:lpstr> TREATMENT OF NSCLC </vt:lpstr>
      <vt:lpstr>Lung cancer - systemic treatment</vt:lpstr>
      <vt:lpstr>Lung cancer</vt:lpstr>
      <vt:lpstr>TREATMENT OF SCLC</vt:lpstr>
      <vt:lpstr>TREATMENT OF SCLC</vt:lpstr>
      <vt:lpstr>EVALUATION OF THERAPEUTIC RESPONSE</vt:lpstr>
      <vt:lpstr>PROGNOSIS - NSCLC</vt:lpstr>
      <vt:lpstr>PROGNOSIS - SCLC</vt:lpstr>
      <vt:lpstr> THANK YOU FOR YOUR ATTENTION</vt:lpstr>
    </vt:vector>
  </TitlesOfParts>
  <Company>computers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vvinfo</dc:creator>
  <cp:lastModifiedBy>Vojislav</cp:lastModifiedBy>
  <cp:revision>76</cp:revision>
  <dcterms:created xsi:type="dcterms:W3CDTF">2008-05-16T10:51:22Z</dcterms:created>
  <dcterms:modified xsi:type="dcterms:W3CDTF">2023-09-08T06:55:16Z</dcterms:modified>
</cp:coreProperties>
</file>